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3" r:id="rId3"/>
    <p:sldId id="308" r:id="rId4"/>
    <p:sldId id="344" r:id="rId5"/>
    <p:sldId id="321" r:id="rId6"/>
    <p:sldId id="345" r:id="rId7"/>
    <p:sldId id="339" r:id="rId8"/>
    <p:sldId id="310" r:id="rId9"/>
    <p:sldId id="346" r:id="rId10"/>
    <p:sldId id="257" r:id="rId11"/>
    <p:sldId id="348" r:id="rId12"/>
    <p:sldId id="347" r:id="rId13"/>
    <p:sldId id="349" r:id="rId14"/>
    <p:sldId id="309" r:id="rId15"/>
    <p:sldId id="350" r:id="rId16"/>
    <p:sldId id="327" r:id="rId17"/>
    <p:sldId id="330" r:id="rId18"/>
    <p:sldId id="351" r:id="rId19"/>
    <p:sldId id="329" r:id="rId20"/>
    <p:sldId id="333" r:id="rId21"/>
    <p:sldId id="332" r:id="rId22"/>
    <p:sldId id="315" r:id="rId23"/>
    <p:sldId id="331" r:id="rId24"/>
    <p:sldId id="354" r:id="rId25"/>
    <p:sldId id="355" r:id="rId26"/>
    <p:sldId id="353" r:id="rId27"/>
    <p:sldId id="335" r:id="rId28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F8D0"/>
    <a:srgbClr val="66FFCC"/>
    <a:srgbClr val="FF75FF"/>
    <a:srgbClr val="443BF1"/>
    <a:srgbClr val="F8A2B0"/>
    <a:srgbClr val="FA3232"/>
    <a:srgbClr val="05F92E"/>
    <a:srgbClr val="FF00FF"/>
    <a:srgbClr val="05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5" autoAdjust="0"/>
    <p:restoredTop sz="92824" autoAdjust="0"/>
  </p:normalViewPr>
  <p:slideViewPr>
    <p:cSldViewPr>
      <p:cViewPr>
        <p:scale>
          <a:sx n="100" d="100"/>
          <a:sy n="100" d="100"/>
        </p:scale>
        <p:origin x="-72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69DAD-D713-465B-94DA-48AEA89814E7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1057B-9496-43FD-A1E5-190CB5F0C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0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DA94-963D-4B54-B00E-4E25930580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JCMT – Hawaii,</a:t>
            </a:r>
            <a:r>
              <a:rPr lang="en-US" baseline="0" dirty="0" smtClean="0"/>
              <a:t> CARMA – California, SMT – Arizona</a:t>
            </a:r>
          </a:p>
          <a:p>
            <a:r>
              <a:rPr lang="en-US" baseline="0" dirty="0" smtClean="0"/>
              <a:t>SMT – JCMT(Arizona - Hawaii) – first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Milky-Way</a:t>
            </a:r>
            <a:r>
              <a:rPr lang="en-US" baseline="0" dirty="0" smtClean="0"/>
              <a:t> galaxies merge, p.84 Hopkins 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DA94-963D-4B54-B00E-4E259305800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Caltech </a:t>
            </a:r>
            <a:r>
              <a:rPr lang="en-US" dirty="0" err="1" smtClean="0"/>
              <a:t>Submillimeter</a:t>
            </a:r>
            <a:r>
              <a:rPr lang="en-US" baseline="0" dirty="0" smtClean="0"/>
              <a:t> Observatory (CSO), James Clerk Maxwell Telescope(JCMT), </a:t>
            </a:r>
            <a:r>
              <a:rPr lang="en-US" baseline="0" dirty="0" err="1" smtClean="0"/>
              <a:t>Submillimeter</a:t>
            </a:r>
            <a:r>
              <a:rPr lang="en-US" baseline="0" dirty="0" smtClean="0"/>
              <a:t> Array (SMA), </a:t>
            </a:r>
            <a:r>
              <a:rPr lang="en-US" dirty="0" smtClean="0"/>
              <a:t>Combined Array for Research in Millimeter-wave Astronomy (CARMA)</a:t>
            </a:r>
            <a:r>
              <a:rPr lang="en-US" baseline="0" dirty="0" smtClean="0"/>
              <a:t> – merged BIMA &amp; OVRO, </a:t>
            </a:r>
            <a:r>
              <a:rPr lang="en-US" baseline="0" dirty="0" err="1" smtClean="0"/>
              <a:t>Nobeyama</a:t>
            </a:r>
            <a:r>
              <a:rPr lang="en-US" baseline="0" dirty="0" smtClean="0"/>
              <a:t> (includes NMA), </a:t>
            </a:r>
            <a:r>
              <a:rPr lang="en-US" dirty="0" err="1" smtClean="0"/>
              <a:t>Millimetric</a:t>
            </a:r>
            <a:r>
              <a:rPr lang="en-US" dirty="0" smtClean="0"/>
              <a:t> Radio Astronomy (IRAM), Very Large Array (VLA), Very Long Baseline Array (VLBA), Owens Valley Radio Observatory</a:t>
            </a:r>
            <a:r>
              <a:rPr lang="en-US" baseline="0" dirty="0" smtClean="0"/>
              <a:t> (OVRO), </a:t>
            </a:r>
            <a:r>
              <a:rPr lang="en-US" dirty="0" smtClean="0"/>
              <a:t>Berkeley Illinois Maryland Association (BIMA)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DA94-963D-4B54-B00E-4E25930580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1057B-9496-43FD-A1E5-190CB5F0C4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40EB-7D59-4D93-BE4C-C8233F3B8D30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DF1E-3770-4CD5-9E18-35896848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2" Type="http://schemas.openxmlformats.org/officeDocument/2006/relationships/video" Target="file:///C:\study\accretion\thesis\!%20defense\BH.avi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SKC\study\accretion\conferences\2010%20October%20-%20Seminar%20JHU\I230x.avi" TargetMode="Externa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study\accretion\conferences\2011\2011%20January%20-%20AAS%20winter%20Seattle\CP230x.avi" TargetMode="External"/><Relationship Id="rId1" Type="http://schemas.openxmlformats.org/officeDocument/2006/relationships/video" Target="file:///C:\study\accretion\conferences\2011\2011%20January%20-%20AAS%20winter%20Seattle\I230x.avi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image" Target="../media/image6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wmf"/><Relationship Id="rId2" Type="http://schemas.openxmlformats.org/officeDocument/2006/relationships/video" Target="file:///C:\study\accretion\thesis\!%20defense\Cuadra_movie2x.avi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12954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Sgr</a:t>
            </a:r>
            <a:r>
              <a:rPr lang="en-US" sz="4000" dirty="0" smtClean="0">
                <a:solidFill>
                  <a:srgbClr val="FFFF00"/>
                </a:solidFill>
              </a:rPr>
              <a:t> A*: a window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 into low-luminosity AGNs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" y="5124450"/>
            <a:ext cx="8534400" cy="15621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Roman Shcherbakov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PhD colloquium</a:t>
            </a:r>
          </a:p>
          <a:p>
            <a:r>
              <a:rPr lang="en-US" sz="2200" dirty="0" smtClean="0"/>
              <a:t>27 Apr 2011</a:t>
            </a:r>
            <a:endParaRPr lang="en-US" sz="2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656" y="1647138"/>
            <a:ext cx="2548247" cy="257431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17244" y="3440905"/>
            <a:ext cx="197644" cy="20002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14888" y="3633788"/>
            <a:ext cx="1600200" cy="595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706303" y="1747838"/>
            <a:ext cx="1813562" cy="1594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82351" y="4289400"/>
            <a:ext cx="16225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Credit:</a:t>
            </a:r>
            <a:r>
              <a:rPr lang="en-US" sz="1100" dirty="0" smtClean="0">
                <a:solidFill>
                  <a:schemeClr val="bg1"/>
                </a:solidFill>
              </a:rPr>
              <a:t> NASA/Dana Berry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08" y="1635420"/>
            <a:ext cx="2615109" cy="2616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rot="16200000" flipH="1">
            <a:off x="2879390" y="1702040"/>
            <a:ext cx="1811518" cy="1669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941163" y="3629320"/>
            <a:ext cx="1659117" cy="641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831277">
            <a:off x="1562185" y="3587311"/>
            <a:ext cx="1381374" cy="486758"/>
            <a:chOff x="466343" y="5265680"/>
            <a:chExt cx="1381374" cy="486758"/>
          </a:xfrm>
        </p:grpSpPr>
        <p:sp>
          <p:nvSpPr>
            <p:cNvPr id="32" name="Down Arrow 31"/>
            <p:cNvSpPr/>
            <p:nvPr/>
          </p:nvSpPr>
          <p:spPr>
            <a:xfrm rot="17221876">
              <a:off x="1446781" y="5351503"/>
              <a:ext cx="332299" cy="469572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1019186">
              <a:off x="466343" y="5265680"/>
              <a:ext cx="1239389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conduction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21600" y="1651000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BH shadow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969"/>
            <a:ext cx="8456720" cy="4525963"/>
          </a:xfrm>
        </p:spPr>
        <p:txBody>
          <a:bodyPr/>
          <a:lstStyle/>
          <a:p>
            <a:pPr marL="514350" indent="-514350"/>
            <a:r>
              <a:rPr lang="en-US" sz="4000" dirty="0" smtClean="0">
                <a:solidFill>
                  <a:srgbClr val="FFFF00"/>
                </a:solidFill>
              </a:rPr>
              <a:t>Part 2.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Modeling LLAGN inner flow –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BH spin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88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Techniques to Find BH spin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914400"/>
            <a:ext cx="318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Black hole  accretion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440128">
            <a:off x="2284633" y="1271398"/>
            <a:ext cx="198498" cy="4673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18323366">
            <a:off x="6320924" y="1277967"/>
            <a:ext cx="198498" cy="4673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175" y="1762125"/>
            <a:ext cx="301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Radiatively</a:t>
            </a:r>
            <a:r>
              <a:rPr lang="en-US" dirty="0" smtClean="0">
                <a:solidFill>
                  <a:schemeClr val="bg1"/>
                </a:solidFill>
              </a:rPr>
              <a:t> efficient (thin disk)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714500"/>
            <a:ext cx="281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Radiatively</a:t>
            </a:r>
            <a:r>
              <a:rPr lang="en-US" dirty="0" smtClean="0">
                <a:solidFill>
                  <a:schemeClr val="bg1"/>
                </a:solidFill>
              </a:rPr>
              <a:t> inefficient (RIAF)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905000" y="2133600"/>
            <a:ext cx="382370" cy="17640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53200" y="2057400"/>
            <a:ext cx="382370" cy="17640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" y="2362200"/>
            <a:ext cx="33894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X-ray continuum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Iron line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Polarization of X-ray continuum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0592" y="2438400"/>
            <a:ext cx="2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Inference from jet power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2667000"/>
            <a:ext cx="11430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Daly 2008+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3100" y="2647950"/>
            <a:ext cx="20193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McClintock, Narayan,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              Steiner, Gou etc.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200400"/>
            <a:ext cx="17526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Fabian, Reynolds etc.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810000"/>
            <a:ext cx="21336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Li, </a:t>
            </a:r>
            <a:r>
              <a:rPr lang="en-US" sz="1400" dirty="0" err="1" smtClean="0">
                <a:solidFill>
                  <a:schemeClr val="bg1"/>
                </a:solidFill>
              </a:rPr>
              <a:t>Schnittman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Krolik</a:t>
            </a:r>
            <a:r>
              <a:rPr lang="en-US" sz="1400" dirty="0" smtClean="0">
                <a:solidFill>
                  <a:schemeClr val="bg1"/>
                </a:solidFill>
              </a:rPr>
              <a:t> etc.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1375" y="1981200"/>
            <a:ext cx="122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6F8D0"/>
                </a:solidFill>
              </a:rPr>
              <a:t>most AGNs</a:t>
            </a:r>
            <a:endParaRPr lang="en-US" dirty="0">
              <a:solidFill>
                <a:srgbClr val="06F8D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5850" y="3038475"/>
            <a:ext cx="3217932" cy="369332"/>
          </a:xfrm>
          <a:prstGeom prst="rect">
            <a:avLst/>
          </a:prstGeom>
          <a:ln w="158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6F8D0"/>
                </a:solidFill>
              </a:rPr>
              <a:t> Sub-mm polarized continuum</a:t>
            </a:r>
            <a:endParaRPr lang="en-US" dirty="0">
              <a:solidFill>
                <a:srgbClr val="06F8D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1351154">
            <a:off x="4686224" y="3485924"/>
            <a:ext cx="147652" cy="1471305"/>
          </a:xfrm>
          <a:prstGeom prst="downArrow">
            <a:avLst>
              <a:gd name="adj1" fmla="val 50000"/>
              <a:gd name="adj2" fmla="val 1101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4876800"/>
            <a:ext cx="55730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Hot rarefied plasma T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10-11</a:t>
            </a:r>
            <a:r>
              <a:rPr lang="en-US" dirty="0" smtClean="0">
                <a:solidFill>
                  <a:schemeClr val="bg1"/>
                </a:solidFill>
              </a:rPr>
              <a:t>K (relativistic)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Emits radio/sub-mm near (?) the event horizon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Radiation is polarized + inverse Compton </a:t>
            </a:r>
            <a:r>
              <a:rPr lang="en-US" dirty="0" err="1" smtClean="0">
                <a:solidFill>
                  <a:schemeClr val="bg1"/>
                </a:solidFill>
              </a:rPr>
              <a:t>upscattered</a:t>
            </a:r>
            <a:endParaRPr lang="en-US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Emission/transfer modulated by GR effects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>
                <a:solidFill>
                  <a:srgbClr val="06F8D0"/>
                </a:solidFill>
              </a:rPr>
              <a:t>Spectral fitting gives inclination </a:t>
            </a:r>
            <a:r>
              <a:rPr lang="el-GR" sz="2000" dirty="0" smtClean="0">
                <a:solidFill>
                  <a:srgbClr val="06F8D0"/>
                </a:solidFill>
              </a:rPr>
              <a:t>θ</a:t>
            </a:r>
            <a:r>
              <a:rPr lang="en-US" sz="2000" dirty="0" smtClean="0">
                <a:solidFill>
                  <a:srgbClr val="06F8D0"/>
                </a:solidFill>
              </a:rPr>
              <a:t>, spin a*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2667000"/>
            <a:ext cx="139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75FF"/>
                </a:solidFill>
              </a:rPr>
              <a:t>controversial</a:t>
            </a:r>
            <a:endParaRPr lang="en-US" dirty="0">
              <a:solidFill>
                <a:srgbClr val="FF75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3810000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75FF"/>
                </a:solidFill>
              </a:rPr>
              <a:t>future</a:t>
            </a:r>
            <a:endParaRPr lang="en-US" dirty="0">
              <a:solidFill>
                <a:srgbClr val="FF75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88900" y="3759200"/>
            <a:ext cx="4635500" cy="3091543"/>
            <a:chOff x="88900" y="3759200"/>
            <a:chExt cx="4635500" cy="3173291"/>
          </a:xfrm>
        </p:grpSpPr>
        <p:sp>
          <p:nvSpPr>
            <p:cNvPr id="48" name="Rectangle 47"/>
            <p:cNvSpPr/>
            <p:nvPr/>
          </p:nvSpPr>
          <p:spPr>
            <a:xfrm>
              <a:off x="91440" y="6553200"/>
              <a:ext cx="4632960" cy="379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900" y="3759200"/>
              <a:ext cx="46355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2884714" y="6109799"/>
              <a:ext cx="16632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Fabbiano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et al. 2003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7527" y="682172"/>
            <a:ext cx="4298373" cy="612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57800" y="7162800"/>
            <a:ext cx="4693439" cy="30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381000" y="0"/>
            <a:ext cx="8535932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Radiation from inefficient BH accretion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438400" y="7162800"/>
            <a:ext cx="38362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Down Arrow 33"/>
          <p:cNvSpPr/>
          <p:nvPr/>
        </p:nvSpPr>
        <p:spPr>
          <a:xfrm rot="6661187">
            <a:off x="6487606" y="4099745"/>
            <a:ext cx="180329" cy="96293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6800" y="3657600"/>
            <a:ext cx="1429750" cy="64633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Comptonized</a:t>
            </a:r>
          </a:p>
          <a:p>
            <a:pPr algn="ctr"/>
            <a:r>
              <a:rPr lang="en-US" dirty="0" smtClean="0"/>
              <a:t>IR, X-Rays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36901" y="7239000"/>
            <a:ext cx="9107099" cy="1144111"/>
            <a:chOff x="38984" y="1143563"/>
            <a:chExt cx="9107099" cy="1144111"/>
          </a:xfrm>
        </p:grpSpPr>
        <p:sp>
          <p:nvSpPr>
            <p:cNvPr id="8" name="Down Arrow 7"/>
            <p:cNvSpPr/>
            <p:nvPr/>
          </p:nvSpPr>
          <p:spPr>
            <a:xfrm rot="2915132">
              <a:off x="1743730" y="1061379"/>
              <a:ext cx="198498" cy="46734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4001935" y="1143563"/>
              <a:ext cx="166255" cy="311727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18638444">
              <a:off x="6556225" y="1020251"/>
              <a:ext cx="180329" cy="43722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41"/>
            <p:cNvGrpSpPr/>
            <p:nvPr/>
          </p:nvGrpSpPr>
          <p:grpSpPr>
            <a:xfrm>
              <a:off x="38984" y="1487455"/>
              <a:ext cx="3227070" cy="800219"/>
              <a:chOff x="134389" y="1624676"/>
              <a:chExt cx="3227070" cy="80021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4389" y="1624676"/>
                <a:ext cx="322707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X-Rays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1Ms of Chandra obs.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07540" y="1682178"/>
                <a:ext cx="1247869" cy="401371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2"/>
            <p:cNvGrpSpPr/>
            <p:nvPr/>
          </p:nvGrpSpPr>
          <p:grpSpPr>
            <a:xfrm>
              <a:off x="5128265" y="1429869"/>
              <a:ext cx="4017818" cy="800219"/>
              <a:chOff x="4892231" y="1610147"/>
              <a:chExt cx="4017818" cy="80021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892231" y="1610147"/>
                <a:ext cx="401781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sub-mm + radio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CARMA, VLBA, SMA etc;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polarization data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707566" y="1683945"/>
                <a:ext cx="1299814" cy="389299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461161" y="1448790"/>
              <a:ext cx="322707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IR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Hubble, Keck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086600" y="4572000"/>
            <a:ext cx="97334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Sub-mm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7175" y="6457950"/>
            <a:ext cx="1230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credit: NASA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1400" y="2057400"/>
            <a:ext cx="1331198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Jet emission</a:t>
            </a:r>
          </a:p>
        </p:txBody>
      </p:sp>
      <p:grpSp>
        <p:nvGrpSpPr>
          <p:cNvPr id="7" name="Group 45"/>
          <p:cNvGrpSpPr/>
          <p:nvPr/>
        </p:nvGrpSpPr>
        <p:grpSpPr>
          <a:xfrm>
            <a:off x="73660" y="652781"/>
            <a:ext cx="4655820" cy="5515008"/>
            <a:chOff x="73660" y="652781"/>
            <a:chExt cx="4655820" cy="5515008"/>
          </a:xfrm>
        </p:grpSpPr>
        <p:grpSp>
          <p:nvGrpSpPr>
            <p:cNvPr id="11" name="Group 44"/>
            <p:cNvGrpSpPr/>
            <p:nvPr/>
          </p:nvGrpSpPr>
          <p:grpSpPr>
            <a:xfrm>
              <a:off x="73660" y="652781"/>
              <a:ext cx="4655820" cy="5515008"/>
              <a:chOff x="60960" y="906781"/>
              <a:chExt cx="4655820" cy="5515008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" y="906781"/>
                <a:ext cx="4655820" cy="3055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85800" y="1066800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 smtClean="0"/>
                  <a:t>Sgr</a:t>
                </a:r>
                <a:r>
                  <a:rPr lang="en-US" dirty="0" smtClean="0"/>
                  <a:t> A*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53907" y="963684"/>
                <a:ext cx="2191609" cy="42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  extended emission</a:t>
                </a:r>
              </a:p>
              <a:p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+ Compton-scattered (SSC)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Down Arrow 19"/>
              <p:cNvSpPr/>
              <p:nvPr/>
            </p:nvSpPr>
            <p:spPr>
              <a:xfrm rot="20313765">
                <a:off x="3534545" y="1410893"/>
                <a:ext cx="128371" cy="1081897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8490563">
                <a:off x="1773249" y="2023316"/>
                <a:ext cx="128371" cy="329313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06445" y="2317548"/>
                <a:ext cx="1470321" cy="421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cyclo</a:t>
                </a:r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-synchrotron</a:t>
                </a:r>
              </a:p>
              <a:p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near event horizon</a:t>
                </a:r>
              </a:p>
            </p:txBody>
          </p:sp>
          <p:sp>
            <p:nvSpPr>
              <p:cNvPr id="42" name="Down Arrow 41"/>
              <p:cNvSpPr/>
              <p:nvPr/>
            </p:nvSpPr>
            <p:spPr>
              <a:xfrm rot="8490563">
                <a:off x="1252898" y="2954196"/>
                <a:ext cx="128371" cy="29593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170088" y="3194050"/>
                <a:ext cx="13635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jet/non-thermal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73100" y="4216400"/>
                <a:ext cx="1470321" cy="421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cyclo</a:t>
                </a:r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-synchrotron</a:t>
                </a:r>
              </a:p>
              <a:p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near event horizon</a:t>
                </a:r>
              </a:p>
            </p:txBody>
          </p:sp>
          <p:sp>
            <p:nvSpPr>
              <p:cNvPr id="51" name="Down Arrow 50"/>
              <p:cNvSpPr/>
              <p:nvPr/>
            </p:nvSpPr>
            <p:spPr>
              <a:xfrm rot="19253060">
                <a:off x="1448393" y="4677190"/>
                <a:ext cx="128371" cy="329313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Down Arrow 51"/>
              <p:cNvSpPr/>
              <p:nvPr/>
            </p:nvSpPr>
            <p:spPr>
              <a:xfrm rot="21401665">
                <a:off x="3483879" y="4867686"/>
                <a:ext cx="128371" cy="295936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342483" y="4530725"/>
                <a:ext cx="3776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jet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66602" y="6052457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IC 1459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326912" y="3434922"/>
              <a:ext cx="1271466" cy="248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Yuan et al. 2004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18457" y="3243943"/>
            <a:ext cx="791627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polarized (sub-)mm is coming from near the horizon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1600" y="5638800"/>
            <a:ext cx="748987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X-rays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700" y="1066800"/>
            <a:ext cx="134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Yuan et al. 2003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84935" y="3886200"/>
            <a:ext cx="786865" cy="916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974783" y="4438048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to extract a* (spin value)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Observations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752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Dynamical model of the flow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00" y="28702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GR polarized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radiative</a:t>
            </a:r>
            <a:r>
              <a:rPr lang="en-US" sz="3200" dirty="0" smtClean="0">
                <a:solidFill>
                  <a:schemeClr val="bg1"/>
                </a:solidFill>
              </a:rPr>
              <a:t> transfer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810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Statistical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9500" y="4978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CC"/>
                </a:solidFill>
              </a:rPr>
              <a:t>Spin a*, inclination </a:t>
            </a:r>
            <a:r>
              <a:rPr lang="el-GR" sz="2400" dirty="0" smtClean="0">
                <a:solidFill>
                  <a:srgbClr val="06F8D0"/>
                </a:solidFill>
              </a:rPr>
              <a:t>θ</a:t>
            </a:r>
            <a:r>
              <a:rPr lang="en-US" sz="2400" dirty="0" smtClean="0">
                <a:solidFill>
                  <a:srgbClr val="66FFCC"/>
                </a:solidFill>
              </a:rPr>
              <a:t>,</a:t>
            </a:r>
          </a:p>
          <a:p>
            <a:pPr algn="ctr"/>
            <a:r>
              <a:rPr lang="en-US" sz="2400" dirty="0" smtClean="0">
                <a:solidFill>
                  <a:srgbClr val="66FFCC"/>
                </a:solidFill>
              </a:rPr>
              <a:t>electron temperature T</a:t>
            </a:r>
            <a:r>
              <a:rPr lang="en-US" sz="2400" baseline="-25000" dirty="0" smtClean="0">
                <a:solidFill>
                  <a:srgbClr val="66FFCC"/>
                </a:solidFill>
              </a:rPr>
              <a:t>e</a:t>
            </a:r>
            <a:r>
              <a:rPr lang="en-US" sz="2400" dirty="0" smtClean="0">
                <a:solidFill>
                  <a:srgbClr val="66FFCC"/>
                </a:solidFill>
              </a:rPr>
              <a:t>, accretion rate </a:t>
            </a:r>
            <a:r>
              <a:rPr lang="en-US" sz="2400" dirty="0" err="1" smtClean="0">
                <a:solidFill>
                  <a:srgbClr val="66FFCC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66FFCC"/>
                </a:solidFill>
              </a:rPr>
              <a:t>dot</a:t>
            </a:r>
            <a:endParaRPr lang="en-US" sz="2400" baseline="-25000" dirty="0">
              <a:solidFill>
                <a:srgbClr val="66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5700" y="6146800"/>
            <a:ext cx="383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75FF"/>
                </a:solidFill>
              </a:rPr>
              <a:t>For the particular dynamical model</a:t>
            </a:r>
            <a:endParaRPr lang="en-US" sz="2000" dirty="0">
              <a:solidFill>
                <a:srgbClr val="FF75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7362659">
            <a:off x="4330381" y="3344964"/>
            <a:ext cx="147652" cy="1081400"/>
          </a:xfrm>
          <a:prstGeom prst="downArrow">
            <a:avLst>
              <a:gd name="adj1" fmla="val 50000"/>
              <a:gd name="adj2" fmla="val 1101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7766699">
            <a:off x="3949381" y="1439964"/>
            <a:ext cx="147652" cy="1081400"/>
          </a:xfrm>
          <a:prstGeom prst="downArrow">
            <a:avLst>
              <a:gd name="adj1" fmla="val 50000"/>
              <a:gd name="adj2" fmla="val 1101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4064773">
            <a:off x="4235220" y="2240585"/>
            <a:ext cx="147652" cy="1347331"/>
          </a:xfrm>
          <a:prstGeom prst="downArrow">
            <a:avLst>
              <a:gd name="adj1" fmla="val 50000"/>
              <a:gd name="adj2" fmla="val 1101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3975287">
            <a:off x="4946629" y="4164200"/>
            <a:ext cx="147652" cy="1081400"/>
          </a:xfrm>
          <a:prstGeom prst="downArrow">
            <a:avLst>
              <a:gd name="adj1" fmla="val 50000"/>
              <a:gd name="adj2" fmla="val 1101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www.astro.ucla.edu/~ghezgroup/gc/images/05jullgs_movi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9000" y="-1600200"/>
            <a:ext cx="883920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09800" y="5867400"/>
            <a:ext cx="3200400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838200"/>
            <a:ext cx="3200400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Mean radio/sub-mm spectrum (</a:t>
            </a:r>
            <a:r>
              <a:rPr lang="en-US" dirty="0" err="1" smtClean="0">
                <a:solidFill>
                  <a:srgbClr val="FFFF00"/>
                </a:solidFill>
              </a:rPr>
              <a:t>Sgr</a:t>
            </a:r>
            <a:r>
              <a:rPr lang="en-US" dirty="0" smtClean="0">
                <a:solidFill>
                  <a:srgbClr val="FFFF00"/>
                </a:solidFill>
              </a:rPr>
              <a:t> A*)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701040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5F92E"/>
                </a:solidFill>
              </a:rPr>
              <a:t>Green – old compilation, based on only 5 papers</a:t>
            </a:r>
            <a:endParaRPr lang="en-US" dirty="0">
              <a:solidFill>
                <a:srgbClr val="05F92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943600"/>
            <a:ext cx="703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 fit: F</a:t>
            </a:r>
            <a:r>
              <a:rPr lang="en-US" baseline="-25000" dirty="0" smtClean="0">
                <a:solidFill>
                  <a:srgbClr val="FFFF00"/>
                </a:solidFill>
                <a:sym typeface="Symbol"/>
              </a:rPr>
              <a:t>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(87-857GHz) – 7 points; LP(87,230,349GHz); CP (230,349GHz) 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All consistent with Gaussian distributions (K-S test) =&gt; </a:t>
            </a:r>
            <a:r>
              <a:rPr lang="el-GR" dirty="0" smtClean="0">
                <a:solidFill>
                  <a:srgbClr val="FFFF00"/>
                </a:solidFill>
                <a:sym typeface="Symbol"/>
              </a:rPr>
              <a:t>χ</a:t>
            </a:r>
            <a:r>
              <a:rPr lang="en-US" baseline="30000" dirty="0" smtClean="0">
                <a:solidFill>
                  <a:srgbClr val="FFFF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analysis justified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609600"/>
            <a:ext cx="554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Means  and  standard errors in sub-mm (all observations)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990600"/>
            <a:ext cx="722467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1295" y="4572000"/>
            <a:ext cx="1277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Keck-UCLA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GC group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(animation)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H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1447800"/>
            <a:ext cx="48006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7" y="-84841"/>
            <a:ext cx="8229600" cy="79011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Dynamical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3658" y="1425019"/>
            <a:ext cx="4114799" cy="1569660"/>
          </a:xfrm>
          <a:prstGeom prst="rect">
            <a:avLst/>
          </a:prstGeom>
          <a:noFill/>
          <a:ln w="158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Simulations =&gt; </a:t>
            </a:r>
          </a:p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decrease N of free parameters + </a:t>
            </a:r>
          </a:p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eliminate assumptions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7086600"/>
            <a:ext cx="6677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94106" y="478630"/>
            <a:ext cx="7245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Ideal model: no free parameters, correct GR with spin a*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treats distribution of electrons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4160" y="4107730"/>
            <a:ext cx="216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75FF"/>
                </a:solidFill>
              </a:rPr>
              <a:t>Analytic models</a:t>
            </a:r>
            <a:endParaRPr lang="en-US" sz="2400" dirty="0">
              <a:solidFill>
                <a:srgbClr val="FF75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3048000"/>
            <a:ext cx="382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6F8D0"/>
                </a:solidFill>
              </a:rPr>
              <a:t>Models based on simulations</a:t>
            </a:r>
            <a:endParaRPr lang="en-US" sz="2400" dirty="0">
              <a:solidFill>
                <a:srgbClr val="06F8D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40" y="4581206"/>
            <a:ext cx="237821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Yuan, </a:t>
            </a:r>
            <a:r>
              <a:rPr lang="en-US" sz="1400" dirty="0" err="1" smtClean="0">
                <a:solidFill>
                  <a:schemeClr val="bg1"/>
                </a:solidFill>
              </a:rPr>
              <a:t>Quataert</a:t>
            </a:r>
            <a:r>
              <a:rPr lang="en-US" sz="1400" dirty="0" smtClean="0">
                <a:solidFill>
                  <a:schemeClr val="bg1"/>
                </a:solidFill>
              </a:rPr>
              <a:t>, Narayan 2003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797" y="4960070"/>
            <a:ext cx="230954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Huang, Takahashi, Shen 2009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8127" y="3505200"/>
            <a:ext cx="209672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Moscibrodzka, et al. 2009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724400" y="4724400"/>
            <a:ext cx="2971800" cy="758825"/>
            <a:chOff x="4876800" y="4038600"/>
            <a:chExt cx="2971800" cy="758825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6235700" y="4354513"/>
            <a:ext cx="1519238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32" name="Equation" r:id="rId7" imgW="825480" imgH="241200" progId="Equation.3">
                    <p:embed/>
                  </p:oleObj>
                </mc:Choice>
                <mc:Fallback>
                  <p:oleObj name="Equation" r:id="rId7" imgW="825480" imgH="24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5700" y="4354513"/>
                          <a:ext cx="1519238" cy="442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4876800" y="40386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 flow parameters + 2 for BH</a:t>
              </a:r>
              <a:endParaRPr lang="en-US" baseline="30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918622" y="3950855"/>
            <a:ext cx="204216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Dexter, </a:t>
            </a:r>
            <a:r>
              <a:rPr lang="en-US" sz="1400" dirty="0" err="1" smtClean="0">
                <a:solidFill>
                  <a:schemeClr val="bg1"/>
                </a:solidFill>
              </a:rPr>
              <a:t>Agol</a:t>
            </a:r>
            <a:r>
              <a:rPr lang="en-US" sz="1400" dirty="0" smtClean="0">
                <a:solidFill>
                  <a:schemeClr val="bg1"/>
                </a:solidFill>
              </a:rPr>
              <a:t>, Fragile 2009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7374" y="4383973"/>
            <a:ext cx="337483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Shcherbakov, Penna, McKinney, 2010, </a:t>
            </a:r>
            <a:r>
              <a:rPr lang="en-US" sz="1400" dirty="0" err="1" smtClean="0">
                <a:solidFill>
                  <a:schemeClr val="bg1"/>
                </a:solidFill>
              </a:rPr>
              <a:t>subm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1469010" y="5738568"/>
            <a:ext cx="338447" cy="16339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4120" y="5844619"/>
            <a:ext cx="3550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75FF"/>
                </a:solidFill>
              </a:rPr>
              <a:t> Assumed magnetic field</a:t>
            </a:r>
          </a:p>
          <a:p>
            <a:r>
              <a:rPr lang="en-US" dirty="0" smtClean="0">
                <a:solidFill>
                  <a:srgbClr val="FF75FF"/>
                </a:solidFill>
              </a:rPr>
              <a:t>              structure and strength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75FF"/>
                </a:solidFill>
              </a:rPr>
              <a:t> Approximations  in flow structure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5038626" y="5275868"/>
            <a:ext cx="362197" cy="32162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495800" y="5791200"/>
            <a:ext cx="4518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6F8D0"/>
                </a:solidFill>
              </a:rPr>
              <a:t> Reliable flow/magnetic field structure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75FF"/>
                </a:solidFill>
              </a:rPr>
              <a:t> Need to converge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75FF"/>
                </a:solidFill>
              </a:rPr>
              <a:t> Still long way to go to incorporate all effects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246" y="1150952"/>
            <a:ext cx="1961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© digitalblasphemy.com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5334000"/>
            <a:ext cx="18255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Broderick et al. 2009+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38600" y="1066800"/>
            <a:ext cx="5334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555" y="3979506"/>
            <a:ext cx="4966996" cy="28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066800"/>
            <a:ext cx="4953000" cy="29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"/>
            <a:ext cx="8229600" cy="79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3D GRMHD simulations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2600" y="609600"/>
            <a:ext cx="563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Similar setups besides changing spin a*</a:t>
            </a:r>
          </a:p>
        </p:txBody>
      </p:sp>
      <p:sp>
        <p:nvSpPr>
          <p:cNvPr id="11" name="TextBox 110"/>
          <p:cNvSpPr txBox="1">
            <a:spLocks noChangeArrowheads="1"/>
          </p:cNvSpPr>
          <p:nvPr/>
        </p:nvSpPr>
        <p:spPr bwMode="auto">
          <a:xfrm>
            <a:off x="273132" y="1420091"/>
            <a:ext cx="4927600" cy="28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662" tIns="46831" rIns="93662" bIns="46831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Simulate a set of spins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a*=0; 0.5; 0.7; 0.9; 0.98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Evolve for ~40 orbital periods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at 25r</a:t>
            </a:r>
            <a:r>
              <a:rPr lang="en-US" sz="20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radius (flow settles)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Use </a:t>
            </a:r>
            <a:r>
              <a:rPr lang="en-US" sz="2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averaged profile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at late simulation times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for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transfer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701" y="4601852"/>
            <a:ext cx="4073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FFCC"/>
                </a:solidFill>
                <a:latin typeface="Arial" pitchFamily="34" charset="0"/>
                <a:cs typeface="Arial" pitchFamily="34" charset="0"/>
              </a:rPr>
              <a:t>Magnetic field settles by into helix </a:t>
            </a:r>
          </a:p>
          <a:p>
            <a:r>
              <a:rPr lang="en-US" sz="2000" dirty="0" smtClean="0">
                <a:solidFill>
                  <a:srgbClr val="66FFCC"/>
                </a:solidFill>
                <a:latin typeface="Arial" pitchFamily="34" charset="0"/>
                <a:cs typeface="Arial" pitchFamily="34" charset="0"/>
              </a:rPr>
              <a:t>    (split monopole in projection)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324602" y="1066800"/>
            <a:ext cx="1828799" cy="369332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velocity + density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8954" y="6533446"/>
            <a:ext cx="481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r/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g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3657600"/>
            <a:ext cx="481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r/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g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836369" y="3995057"/>
            <a:ext cx="3428999" cy="369332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magnetic field + its energy density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26737" y="1767525"/>
            <a:ext cx="4900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z/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g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086994" y="4705072"/>
            <a:ext cx="4900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z/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g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9064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 polarized radiative transfer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34167" y="795276"/>
            <a:ext cx="4854576" cy="5484813"/>
            <a:chOff x="762000" y="1219200"/>
            <a:chExt cx="4854061" cy="54848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0709" y="1590675"/>
              <a:ext cx="4425352" cy="5113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62000" y="1219200"/>
              <a:ext cx="4523895" cy="460057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scene3d>
              <a:camera prst="isometricOffAxis1Left">
                <a:rot lat="1769922" lon="1709497" rev="505649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2" y="914401"/>
            <a:ext cx="3216586" cy="800702"/>
            <a:chOff x="5410200" y="914400"/>
            <a:chExt cx="3216586" cy="800702"/>
          </a:xfrm>
        </p:grpSpPr>
        <p:sp>
          <p:nvSpPr>
            <p:cNvPr id="4" name="TextBox 3"/>
            <p:cNvSpPr txBox="1"/>
            <p:nvPr/>
          </p:nvSpPr>
          <p:spPr>
            <a:xfrm>
              <a:off x="6237514" y="1376548"/>
              <a:ext cx="2329805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Shcherbakov, Huang 2010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914400"/>
              <a:ext cx="32165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Procedure is outlined in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10200" y="2209800"/>
            <a:ext cx="3199292" cy="1175765"/>
            <a:chOff x="5410200" y="1981200"/>
            <a:chExt cx="3199292" cy="1175765"/>
          </a:xfrm>
        </p:grpSpPr>
        <p:sp>
          <p:nvSpPr>
            <p:cNvPr id="16" name="TextBox 15"/>
            <p:cNvSpPr txBox="1"/>
            <p:nvPr/>
          </p:nvSpPr>
          <p:spPr>
            <a:xfrm>
              <a:off x="6898574" y="2818411"/>
              <a:ext cx="1710918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Shcherbakov 2008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1981200"/>
              <a:ext cx="2927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Propagation effects of</a:t>
              </a:r>
            </a:p>
            <a:p>
              <a:r>
                <a:rPr lang="en-US" sz="2400" dirty="0" smtClean="0">
                  <a:solidFill>
                    <a:srgbClr val="FFFF00"/>
                  </a:solidFill>
                </a:rPr>
                <a:t>      polarized radiation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20148" y="3943598"/>
            <a:ext cx="3810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Implemented (by me) in C++,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  run on a supercomputer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8375" y="5821879"/>
            <a:ext cx="378392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Shcherbakov, Penna, McKinney 2010,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                         </a:t>
            </a:r>
            <a:r>
              <a:rPr lang="en-US" sz="1600" dirty="0" err="1" smtClean="0">
                <a:solidFill>
                  <a:schemeClr val="bg1"/>
                </a:solidFill>
              </a:rPr>
              <a:t>ApJ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subm</a:t>
            </a:r>
            <a:r>
              <a:rPr lang="en-US" sz="1600" dirty="0" smtClean="0">
                <a:solidFill>
                  <a:schemeClr val="bg1"/>
                </a:solidFill>
              </a:rPr>
              <a:t>, arXiv:1007.4832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705600" y="4953000"/>
            <a:ext cx="558800" cy="3048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35784" y="5369628"/>
            <a:ext cx="309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Application to </a:t>
            </a:r>
            <a:r>
              <a:rPr lang="en-US" sz="2400" dirty="0" err="1" smtClean="0">
                <a:solidFill>
                  <a:srgbClr val="FFFF00"/>
                </a:solidFill>
              </a:rPr>
              <a:t>Sgr</a:t>
            </a:r>
            <a:r>
              <a:rPr lang="en-US" sz="2400" dirty="0" smtClean="0">
                <a:solidFill>
                  <a:srgbClr val="FFFF00"/>
                </a:solidFill>
              </a:rPr>
              <a:t> A* in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3825" y="770907"/>
            <a:ext cx="121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Ray tracing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06151" y="577392"/>
            <a:ext cx="4648200" cy="5334001"/>
            <a:chOff x="762000" y="1219200"/>
            <a:chExt cx="4854061" cy="54848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0709" y="1590675"/>
              <a:ext cx="4425352" cy="5113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62000" y="1219200"/>
              <a:ext cx="4523895" cy="460057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scene3d>
              <a:camera prst="isometricOffAxis1Left">
                <a:rot lat="1769922" lon="1709497" rev="505649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10670" y="583675"/>
            <a:ext cx="4572000" cy="5334000"/>
            <a:chOff x="762000" y="1219200"/>
            <a:chExt cx="4854061" cy="548481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6346" y="1590675"/>
              <a:ext cx="4639715" cy="5113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62000" y="1219200"/>
              <a:ext cx="4523895" cy="460057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scene3d>
              <a:camera prst="isometricOffAxis1Left">
                <a:rot lat="1769922" lon="1709497" rev="505649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961" y="-114300"/>
            <a:ext cx="8229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Polarization =&gt; 4x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2903361" y="5029199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055761" y="4571999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065161" y="4343399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522361" y="4038599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322961" y="4952999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399161" y="5029199"/>
            <a:ext cx="304800" cy="3048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170561" y="5029199"/>
            <a:ext cx="304800" cy="304800"/>
          </a:xfrm>
          <a:prstGeom prst="star5">
            <a:avLst/>
          </a:prstGeom>
          <a:solidFill>
            <a:srgbClr val="443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475361" y="4876799"/>
            <a:ext cx="304800" cy="304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475361" y="4343399"/>
            <a:ext cx="304800" cy="304800"/>
          </a:xfrm>
          <a:prstGeom prst="star5">
            <a:avLst/>
          </a:prstGeom>
          <a:solidFill>
            <a:srgbClr val="443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627761" y="4495799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475361" y="4571999"/>
            <a:ext cx="304800" cy="304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703961" y="4267199"/>
            <a:ext cx="304800" cy="3048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560961" y="4419599"/>
            <a:ext cx="304800" cy="304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6789561" y="4419599"/>
            <a:ext cx="304800" cy="304800"/>
          </a:xfrm>
          <a:prstGeom prst="star5">
            <a:avLst/>
          </a:prstGeom>
          <a:solidFill>
            <a:srgbClr val="443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713361" y="4571999"/>
            <a:ext cx="304800" cy="3048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484761" y="4571999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018161" y="4114799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7170561" y="4267199"/>
            <a:ext cx="304800" cy="304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170561" y="4038599"/>
            <a:ext cx="304800" cy="304800"/>
          </a:xfrm>
          <a:prstGeom prst="star5">
            <a:avLst/>
          </a:prstGeom>
          <a:solidFill>
            <a:srgbClr val="443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018161" y="4267199"/>
            <a:ext cx="304800" cy="3048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0839" y="685799"/>
            <a:ext cx="3124200" cy="308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>
              <a:rot lat="1241106" lon="19279065" rev="20308106"/>
            </a:camera>
            <a:lightRig rig="threePt" dir="t"/>
          </a:scene3d>
        </p:spPr>
      </p:pic>
      <p:pic>
        <p:nvPicPr>
          <p:cNvPr id="2539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0101"/>
              </a:clrFrom>
              <a:clrTo>
                <a:srgbClr val="02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2161" y="2057399"/>
            <a:ext cx="14166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>
              <a:rot lat="960279" lon="19319389" rev="20583247"/>
            </a:camera>
            <a:lightRig rig="threePt" dir="t"/>
          </a:scene3d>
        </p:spPr>
      </p:pic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1761" y="1142999"/>
            <a:ext cx="162075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>
              <a:rot lat="1241106" lon="19279065" rev="20308106"/>
            </a:camera>
            <a:lightRig rig="threePt" dir="t"/>
          </a:scene3d>
        </p:spPr>
      </p:pic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2361" y="761999"/>
            <a:ext cx="1752600" cy="154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>
              <a:rot lat="1229038" lon="19173696" rev="20239874"/>
            </a:camera>
            <a:lightRig rig="threePt" dir="t"/>
          </a:scene3d>
        </p:spPr>
      </p:pic>
      <p:sp>
        <p:nvSpPr>
          <p:cNvPr id="41" name="TextBox 40"/>
          <p:cNvSpPr txBox="1"/>
          <p:nvPr/>
        </p:nvSpPr>
        <p:spPr>
          <a:xfrm>
            <a:off x="1246011" y="5991224"/>
            <a:ext cx="17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– total intensity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3136" y="438149"/>
            <a:ext cx="264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75FF"/>
                </a:solidFill>
              </a:rPr>
              <a:t>No polarization info</a:t>
            </a:r>
            <a:endParaRPr lang="en-US" sz="2400" dirty="0">
              <a:solidFill>
                <a:srgbClr val="FF75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94186" y="447674"/>
            <a:ext cx="272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CC"/>
                </a:solidFill>
              </a:rPr>
              <a:t>Full polarization info</a:t>
            </a:r>
            <a:endParaRPr lang="en-US" sz="2400" dirty="0">
              <a:solidFill>
                <a:srgbClr val="66FF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13161" y="5915024"/>
            <a:ext cx="3734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linear polarization (LP)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 circular polarization (CP)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 electric vector position angle (EVPA)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6800" y="3200400"/>
            <a:ext cx="399468" cy="338554"/>
          </a:xfrm>
          <a:prstGeom prst="rect">
            <a:avLst/>
          </a:prstGeom>
          <a:noFill/>
          <a:scene3d>
            <a:camera prst="perspectiveHeroicExtremeLeftFacing">
              <a:rot lat="21193402" lon="2165331" rev="2052433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CP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1143000"/>
            <a:ext cx="377026" cy="338554"/>
          </a:xfrm>
          <a:prstGeom prst="rect">
            <a:avLst/>
          </a:prstGeom>
          <a:noFill/>
          <a:scene3d>
            <a:camera prst="perspectiveHeroicExtremeLeftFacing">
              <a:rot lat="21193402" lon="2165331" rev="2052433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LP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562600" y="1219200"/>
            <a:ext cx="235962" cy="338554"/>
          </a:xfrm>
          <a:prstGeom prst="rect">
            <a:avLst/>
          </a:prstGeom>
          <a:noFill/>
          <a:scene3d>
            <a:camera prst="perspectiveHeroicExtremeLeftFacing">
              <a:rot lat="21193402" lon="2165331" rev="2052433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97085E-6 C -0.00052 0.00162 -0.00069 0.00347 -0.00139 0.00486 C -0.00208 0.00624 -0.0033 0.00694 -0.00382 0.00833 C -0.00764 0.01874 -0.00833 0.02799 -0.0151 0.03655 C -0.01823 0.0495 -0.02413 0.06546 -0.03264 0.07333 C -0.03333 0.07471 -0.03611 0.08073 -0.0375 0.08165 C -0.03993 0.08327 -0.04514 0.08489 -0.04514 0.08512 C -0.05034 0.08952 -0.05364 0.09021 -0.06007 0.0916 C -0.06527 0.08998 -0.06649 0.08697 -0.07135 0.08489 C -0.07274 0.07888 -0.07864 0.07171 -0.08264 0.06824 C -0.08698 0.05922 -0.0908 0.04672 -0.09878 0.04326 C -0.10104 0.04025 -0.10451 0.0384 -0.10625 0.03493 C -0.10729 0.03308 -0.10694 0.0303 -0.10764 0.02822 C -0.10833 0.02591 -0.10902 0.02359 -0.11007 0.02151 C -0.1118 0.01827 -0.11458 0.01619 -0.11632 0.01318 C -0.12083 0.00555 -0.12482 -0.00139 -0.13003 -0.00833 C -0.13541 -0.0155 -0.13871 -0.02822 -0.14253 -0.03678 C -0.14479 -0.0421 -0.14722 -0.04372 -0.15 -0.04835 C -0.15121 -0.0502 -0.1625 -0.06824 -0.1625 -0.06801 C -0.16527 -0.07518 -0.1658 -0.07773 -0.17135 -0.08004 C -0.1776 -0.09253 -0.18437 -0.10456 -0.19132 -0.11659 C -0.19357 -0.12607 -0.19583 -0.11936 -0.19878 -0.12839 C -0.20173 -0.13741 -0.19982 -0.1418 -0.20625 -0.14504 C -0.20937 -0.14897 -0.21284 -0.15013 -0.21632 -0.15337 C -0.21909 -0.15892 -0.2177 -0.15684 -0.22014 -0.15984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85185E-6 C 0.00105 -0.03449 0.00209 -0.03842 -4.72222E-6 -0.07014 C -0.00121 -0.08842 -0.0085 -0.10139 -0.0125 -0.11828 C -0.01493 -0.12824 -0.01597 -0.14328 -0.02135 -0.15 C -0.02274 -0.15602 -0.02413 -0.16065 -0.0276 -0.16504 C -0.03055 -0.17685 -0.02864 -0.17199 -0.03246 -0.18009 C -0.03559 -0.19861 -0.0434 -0.2125 -0.05 -0.22847 C -0.05416 -0.23865 -0.05642 -0.25023 -0.06128 -0.25995 C -0.06163 -0.26157 -0.0618 -0.26342 -0.0625 -0.26504 C -0.06319 -0.26643 -0.06458 -0.2669 -0.0651 -0.26828 C -0.06631 -0.27152 -0.06597 -0.27546 -0.06753 -0.27847 C -0.07048 -0.28426 -0.07395 -0.28865 -0.07621 -0.29514 " pathEditMode="relative" ptsTypes="fffffffffff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05556E-6 7.03704E-6 C -0.00244 0.00116 -0.00539 0.0014 -0.00747 0.00325 C -0.00869 0.0044 -0.0099 0.00602 -0.01129 0.00672 C -0.01372 0.00788 -0.01632 0.00765 -0.01876 0.00834 C -0.02136 0.00927 -0.02379 0.01042 -0.02622 0.01158 C -0.02744 0.01204 -0.03004 0.0132 -0.03004 0.0132 C -0.04219 0.01274 -0.05417 0.01251 -0.06632 0.01158 C -0.07049 0.01135 -0.0757 0.0051 -0.08004 0.00325 C -0.08542 -0.0037 -0.09098 -0.00972 -0.09636 -0.01666 C -0.09792 -0.02314 -0.1007 -0.02661 -0.10382 -0.03171 C -0.10834 -0.03935 -0.10452 -0.03402 -0.10747 -0.04166 C -0.11303 -0.05601 -0.10678 -0.03703 -0.11372 -0.05161 C -0.11858 -0.0618 -0.12101 -0.07129 -0.12761 -0.08009 C -0.12987 -0.08935 -0.13091 -0.0949 -0.13629 -0.10161 C -0.13907 -0.11296 -0.13733 -0.10879 -0.14011 -0.11504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5.55556E-6 C 0.01198 -0.00394 0.01806 -0.01922 0.02621 -0.0301 C 0.0283 -0.03843 0.03316 -0.04399 0.03611 -0.05163 C 0.04132 -0.06505 0.03316 -0.04815 0.03993 -0.06158 C 0.04288 -0.07385 0.04167 -0.06829 0.04375 -0.07825 C 0.04323 -0.0882 0.04236 -0.11274 0.04115 -0.12501 C 0.03976 -0.1382 0.03281 -0.16204 0.02865 -0.17501 C 0.02656 -0.19237 0.02135 -0.21366 0.00746 -0.21991 C 0.00243 -0.22663 -0.0026 -0.23334 -0.00764 -0.24005 C -0.01076 -0.24422 -0.0125 -0.25001 -0.0151 -0.2551 C -0.01597 -0.25672 -0.01754 -0.25996 -0.01754 -0.25996 C -0.0191 -0.26621 -0.01754 -0.26436 -0.02135 -0.26667 " pathEditMode="relative" ptsTypes="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47 0.0044 C 0.00295 0.00602 0.00277 0.00787 0.00208 0.00926 C 0.00139 0.01065 0.00017 0.01134 -0.00035 0.01273 C -0.00417 0.02314 -0.00486 0.03239 -0.01164 0.04095 C -0.01476 0.0539 -0.02066 0.06986 -0.02917 0.07773 C -0.02986 0.07912 -0.03264 0.08513 -0.03403 0.08606 C -0.03646 0.08768 -0.04167 0.08929 -0.04167 0.08953 C -0.04688 0.09392 -0.05018 0.09461 -0.0566 0.096 C -0.06181 0.09438 -0.06302 0.09138 -0.06789 0.08929 C -0.06927 0.08328 -0.07518 0.07611 -0.07917 0.07264 C -0.08351 0.06362 -0.08733 0.05113 -0.09532 0.04766 C -0.09757 0.04465 -0.10104 0.0428 -0.10278 0.03933 C -0.10382 0.03748 -0.10348 0.0347 -0.10417 0.03262 C -0.10486 0.03031 -0.10556 0.02799 -0.1066 0.02591 C -0.10834 0.02267 -0.11111 0.02059 -0.11285 0.01759 C -0.11736 0.00995 -0.12136 0.00301 -0.12657 -0.00393 C -0.13195 -0.0111 -0.13525 -0.02382 -0.13907 -0.03238 C -0.14132 -0.0377 -0.14375 -0.03932 -0.14653 -0.04395 C -0.14775 -0.0458 -0.15903 -0.06384 -0.15903 -0.06361 C -0.16181 -0.07078 -0.16233 -0.07332 -0.16789 -0.07564 C -0.17414 -0.08813 -0.18091 -0.10016 -0.18785 -0.11219 C -0.19011 -0.12167 -0.19236 -0.11496 -0.19532 -0.12398 C -0.19827 -0.133 -0.19636 -0.1374 -0.20278 -0.14064 C -0.20591 -0.14457 -0.20938 -0.14573 -0.21285 -0.14897 C -0.21563 -0.15452 -0.21424 -0.15244 -0.21667 -0.15544 " pathEditMode="relative" rAng="0" ptsTypes="ffffffffffffffffffffffff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47 0.0044 C 0.00295 0.00602 0.00277 0.00787 0.00208 0.00926 C 0.00139 0.01065 0.00017 0.01134 -0.00035 0.01273 C -0.00417 0.02314 -0.00486 0.03239 -0.01164 0.04095 C -0.01476 0.0539 -0.02066 0.06986 -0.02917 0.07773 C -0.02986 0.07912 -0.03264 0.08513 -0.03403 0.08606 C -0.03646 0.08768 -0.04167 0.08929 -0.04167 0.08953 C -0.04688 0.09392 -0.05018 0.09461 -0.0566 0.096 C -0.06181 0.09438 -0.06302 0.09138 -0.06789 0.08929 C -0.06927 0.08328 -0.07518 0.07611 -0.07917 0.07264 C -0.08351 0.06362 -0.08733 0.05113 -0.09532 0.04766 C -0.09757 0.04465 -0.10104 0.0428 -0.10278 0.03933 C -0.10382 0.03748 -0.10348 0.0347 -0.10417 0.03262 C -0.10486 0.03031 -0.10556 0.02799 -0.1066 0.02591 C -0.10834 0.02267 -0.11111 0.02059 -0.11285 0.01759 C -0.11736 0.00995 -0.12136 0.00301 -0.12657 -0.00393 C -0.13195 -0.0111 -0.13525 -0.02382 -0.13907 -0.03238 C -0.14132 -0.0377 -0.14375 -0.03932 -0.14653 -0.04395 C -0.14775 -0.0458 -0.15903 -0.06384 -0.15903 -0.06361 C -0.16181 -0.07078 -0.16233 -0.07332 -0.16789 -0.07564 C -0.17414 -0.08813 -0.18091 -0.10016 -0.18785 -0.11219 C -0.19011 -0.12167 -0.19236 -0.11496 -0.19532 -0.12398 C -0.19827 -0.133 -0.19636 -0.1374 -0.20278 -0.14064 C -0.20591 -0.14457 -0.20938 -0.14573 -0.21285 -0.14897 C -0.21563 -0.15452 -0.21424 -0.15244 -0.21667 -0.15544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47 0.0044 C 0.00295 0.00602 0.00277 0.00787 0.00208 0.00926 C 0.00139 0.01065 0.00017 0.01134 -0.00035 0.01273 C -0.00417 0.02314 -0.00486 0.03239 -0.01164 0.04095 C -0.01476 0.0539 -0.02066 0.06986 -0.02917 0.07773 C -0.02986 0.07912 -0.03264 0.08513 -0.03403 0.08606 C -0.03646 0.08768 -0.04167 0.08929 -0.04167 0.08953 C -0.04688 0.09392 -0.05018 0.09461 -0.0566 0.096 C -0.06181 0.09438 -0.06302 0.09138 -0.06789 0.08929 C -0.06927 0.08328 -0.07518 0.07611 -0.07917 0.07264 C -0.08351 0.06362 -0.08733 0.05113 -0.09532 0.04766 C -0.09757 0.04465 -0.10104 0.0428 -0.10278 0.03933 C -0.10382 0.03748 -0.10348 0.0347 -0.10417 0.03262 C -0.10486 0.03031 -0.10556 0.02799 -0.1066 0.02591 C -0.10834 0.02267 -0.11111 0.02059 -0.11285 0.01759 C -0.11736 0.00995 -0.12136 0.00301 -0.12657 -0.00393 C -0.13195 -0.0111 -0.13525 -0.02382 -0.13907 -0.03238 C -0.14132 -0.0377 -0.14375 -0.03932 -0.14653 -0.04395 C -0.14775 -0.0458 -0.15903 -0.06384 -0.15903 -0.06361 C -0.16181 -0.07078 -0.16233 -0.07332 -0.16789 -0.07564 C -0.17414 -0.08813 -0.18091 -0.10016 -0.18785 -0.11219 C -0.19011 -0.12167 -0.19236 -0.11496 -0.19532 -0.12398 C -0.19827 -0.133 -0.19636 -0.1374 -0.20278 -0.14064 C -0.20591 -0.14457 -0.20938 -0.14573 -0.21285 -0.14897 C -0.21563 -0.15452 -0.21424 -0.15244 -0.21667 -0.15544 " pathEditMode="relative" rAng="0" ptsTypes="ffffffffffffffffffffffff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47 0.0044 C 0.00295 0.00602 0.00277 0.00787 0.00208 0.00926 C 0.00139 0.01065 0.00017 0.01134 -0.00035 0.01273 C -0.00417 0.02314 -0.00486 0.03239 -0.01164 0.04095 C -0.01476 0.0539 -0.02066 0.06986 -0.02917 0.07773 C -0.02986 0.07912 -0.03264 0.08513 -0.03403 0.08606 C -0.03646 0.08768 -0.04167 0.08929 -0.04167 0.08953 C -0.04688 0.09392 -0.05018 0.09461 -0.0566 0.096 C -0.06181 0.09438 -0.06302 0.09138 -0.06789 0.08929 C -0.06927 0.08328 -0.07518 0.07611 -0.07917 0.07264 C -0.08351 0.06362 -0.08733 0.05113 -0.09532 0.04766 C -0.09757 0.04465 -0.10104 0.0428 -0.10278 0.03933 C -0.10382 0.03748 -0.10348 0.0347 -0.10417 0.03262 C -0.10486 0.03031 -0.10556 0.02799 -0.1066 0.02591 C -0.10834 0.02267 -0.11111 0.02059 -0.11285 0.01759 C -0.11736 0.00995 -0.12136 0.00301 -0.12657 -0.00393 C -0.13195 -0.0111 -0.13525 -0.02382 -0.13907 -0.03238 C -0.14132 -0.0377 -0.14375 -0.03932 -0.14653 -0.04395 C -0.14775 -0.0458 -0.15903 -0.06384 -0.15903 -0.06361 C -0.16181 -0.07078 -0.16233 -0.07332 -0.16789 -0.07564 C -0.17414 -0.08813 -0.18091 -0.10016 -0.18785 -0.11219 C -0.19011 -0.12167 -0.19236 -0.11496 -0.19532 -0.12398 C -0.19827 -0.133 -0.19636 -0.1374 -0.20278 -0.14064 C -0.20591 -0.14457 -0.20938 -0.14573 -0.21285 -0.14897 C -0.21563 -0.15452 -0.21424 -0.15244 -0.21667 -0.15544 " pathEditMode="relative" rAng="0" ptsTypes="ffffffffffffffffffffffff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85185E-6 C 0.00105 -0.03449 0.00209 -0.03842 -4.72222E-6 -0.07014 C -0.00121 -0.08842 -0.0085 -0.10139 -0.0125 -0.11828 C -0.01493 -0.12824 -0.01597 -0.14328 -0.02135 -0.15 C -0.02274 -0.15602 -0.02413 -0.16065 -0.0276 -0.16504 C -0.03055 -0.17685 -0.02864 -0.17199 -0.03246 -0.18009 C -0.03559 -0.19861 -0.0434 -0.2125 -0.05 -0.22847 C -0.05416 -0.23865 -0.05642 -0.25023 -0.06128 -0.25995 C -0.06163 -0.26157 -0.0618 -0.26342 -0.0625 -0.26504 C -0.06319 -0.26643 -0.06458 -0.2669 -0.0651 -0.26828 C -0.06631 -0.27152 -0.06597 -0.27546 -0.06753 -0.27847 C -0.07048 -0.28426 -0.07395 -0.28865 -0.07621 -0.29514 " pathEditMode="relative" ptsTypes="fffffffffff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85185E-6 C 0.00105 -0.03449 0.00209 -0.03842 -4.72222E-6 -0.07014 C -0.00121 -0.08842 -0.0085 -0.10139 -0.0125 -0.11828 C -0.01493 -0.12824 -0.01597 -0.14328 -0.02135 -0.15 C -0.02274 -0.15602 -0.02413 -0.16065 -0.0276 -0.16504 C -0.03055 -0.17685 -0.02864 -0.17199 -0.03246 -0.18009 C -0.03559 -0.19861 -0.0434 -0.2125 -0.05 -0.22847 C -0.05416 -0.23865 -0.05642 -0.25023 -0.06128 -0.25995 C -0.06163 -0.26157 -0.0618 -0.26342 -0.0625 -0.26504 C -0.06319 -0.26643 -0.06458 -0.2669 -0.0651 -0.26828 C -0.06631 -0.27152 -0.06597 -0.27546 -0.06753 -0.27847 C -0.07048 -0.28426 -0.07395 -0.28865 -0.07621 -0.29514 " pathEditMode="relative" ptsTypes="fffffffffff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85185E-6 C 0.00105 -0.03449 0.00209 -0.03842 -4.72222E-6 -0.07014 C -0.00121 -0.08842 -0.0085 -0.10139 -0.0125 -0.11828 C -0.01493 -0.12824 -0.01597 -0.14328 -0.02135 -0.15 C -0.02274 -0.15602 -0.02413 -0.16065 -0.0276 -0.16504 C -0.03055 -0.17685 -0.02864 -0.17199 -0.03246 -0.18009 C -0.03559 -0.19861 -0.0434 -0.2125 -0.05 -0.22847 C -0.05416 -0.23865 -0.05642 -0.25023 -0.06128 -0.25995 C -0.06163 -0.26157 -0.0618 -0.26342 -0.0625 -0.26504 C -0.06319 -0.26643 -0.06458 -0.2669 -0.0651 -0.26828 C -0.06631 -0.27152 -0.06597 -0.27546 -0.06753 -0.27847 C -0.07048 -0.28426 -0.07395 -0.28865 -0.07621 -0.29514 " pathEditMode="relative" ptsTypes="fffffffffff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85185E-6 C 0.00105 -0.03449 0.00209 -0.03842 -4.72222E-6 -0.07014 C -0.00121 -0.08842 -0.0085 -0.10139 -0.0125 -0.11828 C -0.01493 -0.12824 -0.01597 -0.14328 -0.02135 -0.15 C -0.02274 -0.15602 -0.02413 -0.16065 -0.0276 -0.16504 C -0.03055 -0.17685 -0.02864 -0.17199 -0.03246 -0.18009 C -0.03559 -0.19861 -0.0434 -0.2125 -0.05 -0.22847 C -0.05416 -0.23865 -0.05642 -0.25023 -0.06128 -0.25995 C -0.06163 -0.26157 -0.0618 -0.26342 -0.0625 -0.26504 C -0.06319 -0.26643 -0.06458 -0.2669 -0.0651 -0.26828 C -0.06631 -0.27152 -0.06597 -0.27546 -0.06753 -0.27847 C -0.07048 -0.28426 -0.07395 -0.28865 -0.07621 -0.29514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5.55556E-6 C 0.01198 -0.00394 0.01806 -0.01922 0.02621 -0.0301 C 0.0283 -0.03843 0.03316 -0.04399 0.03611 -0.05163 C 0.04132 -0.06505 0.03316 -0.04815 0.03993 -0.06158 C 0.04288 -0.07385 0.04167 -0.06829 0.04375 -0.07825 C 0.04323 -0.0882 0.04236 -0.11274 0.04115 -0.12501 C 0.03976 -0.1382 0.03281 -0.16204 0.02865 -0.17501 C 0.02656 -0.19237 0.02135 -0.21366 0.00746 -0.21991 C 0.00243 -0.22663 -0.0026 -0.23334 -0.00764 -0.24005 C -0.01076 -0.24422 -0.0125 -0.25001 -0.0151 -0.2551 C -0.01597 -0.25672 -0.01754 -0.25996 -0.01754 -0.25996 C -0.0191 -0.26621 -0.01754 -0.26436 -0.02135 -0.26667 " pathEditMode="relative" ptsTypes="fffffffffff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5.55556E-6 C 0.01198 -0.00394 0.01806 -0.01922 0.02621 -0.0301 C 0.0283 -0.03843 0.03316 -0.04399 0.03611 -0.05163 C 0.04132 -0.06505 0.03316 -0.04815 0.03993 -0.06158 C 0.04288 -0.07385 0.04167 -0.06829 0.04375 -0.07825 C 0.04323 -0.0882 0.04236 -0.11274 0.04115 -0.12501 C 0.03976 -0.1382 0.03281 -0.16204 0.02865 -0.17501 C 0.02656 -0.19237 0.02135 -0.21366 0.00746 -0.21991 C 0.00243 -0.22663 -0.0026 -0.23334 -0.00764 -0.24005 C -0.01076 -0.24422 -0.0125 -0.25001 -0.0151 -0.2551 C -0.01597 -0.25672 -0.01754 -0.25996 -0.01754 -0.25996 C -0.0191 -0.26621 -0.01754 -0.26436 -0.02135 -0.26667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5.55556E-6 C 0.01198 -0.00394 0.01806 -0.01922 0.02621 -0.0301 C 0.0283 -0.03843 0.03316 -0.04399 0.03611 -0.05163 C 0.04132 -0.06505 0.03316 -0.04815 0.03993 -0.06158 C 0.04288 -0.07385 0.04167 -0.06829 0.04375 -0.07825 C 0.04323 -0.0882 0.04236 -0.11274 0.04115 -0.12501 C 0.03976 -0.1382 0.03281 -0.16204 0.02865 -0.17501 C 0.02656 -0.19237 0.02135 -0.21366 0.00746 -0.21991 C 0.00243 -0.22663 -0.0026 -0.23334 -0.00764 -0.24005 C -0.01076 -0.24422 -0.0125 -0.25001 -0.0151 -0.2551 C -0.01597 -0.25672 -0.01754 -0.25996 -0.01754 -0.25996 C -0.0191 -0.26621 -0.01754 -0.26436 -0.02135 -0.26667 " pathEditMode="relative" ptsTypes="fffffffffff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5.55556E-6 C 0.01198 -0.00394 0.01806 -0.01922 0.02621 -0.0301 C 0.0283 -0.03843 0.03316 -0.04399 0.03611 -0.05163 C 0.04132 -0.06505 0.03316 -0.04815 0.03993 -0.06158 C 0.04288 -0.07385 0.04167 -0.06829 0.04375 -0.07825 C 0.04323 -0.0882 0.04236 -0.11274 0.04115 -0.12501 C 0.03976 -0.1382 0.03281 -0.16204 0.02865 -0.17501 C 0.02656 -0.19237 0.02135 -0.21366 0.00746 -0.21991 C 0.00243 -0.22663 -0.0026 -0.23334 -0.00764 -0.24005 C -0.01076 -0.24422 -0.0125 -0.25001 -0.0151 -0.2551 C -0.01597 -0.25672 -0.01754 -0.25996 -0.01754 -0.25996 C -0.0191 -0.26621 -0.01754 -0.26436 -0.02135 -0.26667 " pathEditMode="relative" ptsTypes="fffffffffff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05556E-6 7.03704E-6 C -0.00244 0.00116 -0.00539 0.0014 -0.00747 0.00325 C -0.00869 0.0044 -0.0099 0.00602 -0.01129 0.00672 C -0.01372 0.00788 -0.01632 0.00765 -0.01876 0.00834 C -0.02136 0.00927 -0.02379 0.01042 -0.02622 0.01158 C -0.02744 0.01204 -0.03004 0.0132 -0.03004 0.0132 C -0.04219 0.01274 -0.05417 0.01251 -0.06632 0.01158 C -0.07049 0.01135 -0.0757 0.0051 -0.08004 0.00325 C -0.08542 -0.0037 -0.09098 -0.00972 -0.09636 -0.01666 C -0.09792 -0.02314 -0.1007 -0.02661 -0.10382 -0.03171 C -0.10834 -0.03935 -0.10452 -0.03402 -0.10747 -0.04166 C -0.11303 -0.05601 -0.10678 -0.03703 -0.11372 -0.05161 C -0.11858 -0.0618 -0.12101 -0.07129 -0.12761 -0.08009 C -0.12987 -0.08935 -0.13091 -0.0949 -0.13629 -0.10161 C -0.13907 -0.11296 -0.13733 -0.10879 -0.14011 -0.11504 " pathEditMode="relative" ptsTypes="ffffffffffffff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05556E-6 7.03704E-6 C -0.00244 0.00116 -0.00539 0.0014 -0.00747 0.00325 C -0.00869 0.0044 -0.0099 0.00602 -0.01129 0.00672 C -0.01372 0.00788 -0.01632 0.00765 -0.01876 0.00834 C -0.02136 0.00927 -0.02379 0.01042 -0.02622 0.01158 C -0.02744 0.01204 -0.03004 0.0132 -0.03004 0.0132 C -0.04219 0.01274 -0.05417 0.01251 -0.06632 0.01158 C -0.07049 0.01135 -0.0757 0.0051 -0.08004 0.00325 C -0.08542 -0.0037 -0.09098 -0.00972 -0.09636 -0.01666 C -0.09792 -0.02314 -0.1007 -0.02661 -0.10382 -0.03171 C -0.10834 -0.03935 -0.10452 -0.03402 -0.10747 -0.04166 C -0.11303 -0.05601 -0.10678 -0.03703 -0.11372 -0.05161 C -0.11858 -0.0618 -0.12101 -0.07129 -0.12761 -0.08009 C -0.12987 -0.08935 -0.13091 -0.0949 -0.13629 -0.10161 C -0.13907 -0.11296 -0.13733 -0.10879 -0.14011 -0.11504 " pathEditMode="relative" ptsTypes="ffffffffffffff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05556E-6 7.03704E-6 C -0.00244 0.00116 -0.00539 0.0014 -0.00747 0.00325 C -0.00869 0.0044 -0.0099 0.00602 -0.01129 0.00672 C -0.01372 0.00788 -0.01632 0.00765 -0.01876 0.00834 C -0.02136 0.00927 -0.02379 0.01042 -0.02622 0.01158 C -0.02744 0.01204 -0.03004 0.0132 -0.03004 0.0132 C -0.04219 0.01274 -0.05417 0.01251 -0.06632 0.01158 C -0.07049 0.01135 -0.0757 0.0051 -0.08004 0.00325 C -0.08542 -0.0037 -0.09098 -0.00972 -0.09636 -0.01666 C -0.09792 -0.02314 -0.1007 -0.02661 -0.10382 -0.03171 C -0.10834 -0.03935 -0.10452 -0.03402 -0.10747 -0.04166 C -0.11303 -0.05601 -0.10678 -0.03703 -0.11372 -0.05161 C -0.11858 -0.0618 -0.12101 -0.07129 -0.12761 -0.08009 C -0.12987 -0.08935 -0.13091 -0.0949 -0.13629 -0.10161 C -0.13907 -0.11296 -0.13733 -0.10879 -0.14011 -0.11504 " pathEditMode="relative" ptsTypes="ffffffffffffff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05556E-6 7.03704E-6 C -0.00244 0.00116 -0.00539 0.0014 -0.00747 0.00325 C -0.00869 0.0044 -0.0099 0.00602 -0.01129 0.00672 C -0.01372 0.00788 -0.01632 0.00765 -0.01876 0.00834 C -0.02136 0.00927 -0.02379 0.01042 -0.02622 0.01158 C -0.02744 0.01204 -0.03004 0.0132 -0.03004 0.0132 C -0.04219 0.01274 -0.05417 0.01251 -0.06632 0.01158 C -0.07049 0.01135 -0.0757 0.0051 -0.08004 0.00325 C -0.08542 -0.0037 -0.09098 -0.00972 -0.09636 -0.01666 C -0.09792 -0.02314 -0.1007 -0.02661 -0.10382 -0.03171 C -0.10834 -0.03935 -0.10452 -0.03402 -0.10747 -0.04166 C -0.11303 -0.05601 -0.10678 -0.03703 -0.11372 -0.05161 C -0.11858 -0.0618 -0.12101 -0.07129 -0.12761 -0.08009 C -0.12987 -0.08935 -0.13091 -0.0949 -0.13629 -0.10161 C -0.13907 -0.11296 -0.13733 -0.10879 -0.14011 -0.11504 " pathEditMode="relative" ptsTypes="ffffffffffffff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51" y="-23940"/>
            <a:ext cx="8229600" cy="81704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Statistical analysis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9195" y="1388807"/>
            <a:ext cx="554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Find mean SED &amp; standard errors to define the spectrum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6953" y="3541672"/>
            <a:ext cx="181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el-GR" dirty="0" smtClean="0">
                <a:solidFill>
                  <a:schemeClr val="bg1"/>
                </a:solidFill>
              </a:rPr>
              <a:t>χ</a:t>
            </a:r>
            <a:r>
              <a:rPr lang="en-US" baseline="30000" dirty="0" smtClean="0">
                <a:solidFill>
                  <a:schemeClr val="bg1"/>
                </a:solidFill>
              </a:rPr>
              <a:t>2  </a:t>
            </a:r>
            <a:r>
              <a:rPr lang="en-US" dirty="0" smtClean="0">
                <a:solidFill>
                  <a:schemeClr val="bg1"/>
                </a:solidFill>
              </a:rPr>
              <a:t>statistics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2100" y="4371977"/>
            <a:ext cx="608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the space of </a:t>
            </a:r>
            <a:r>
              <a:rPr lang="en-US" dirty="0" err="1" smtClean="0">
                <a:solidFill>
                  <a:schemeClr val="bg1"/>
                </a:solidFill>
              </a:rPr>
              <a:t>Tp</a:t>
            </a:r>
            <a:r>
              <a:rPr lang="en-US" dirty="0" smtClean="0">
                <a:solidFill>
                  <a:schemeClr val="bg1"/>
                </a:solidFill>
              </a:rPr>
              <a:t>/Te, </a:t>
            </a:r>
            <a:r>
              <a:rPr lang="en-US" dirty="0" err="1" smtClean="0">
                <a:solidFill>
                  <a:schemeClr val="bg1"/>
                </a:solidFill>
              </a:rPr>
              <a:t>Mdot</a:t>
            </a:r>
            <a:r>
              <a:rPr lang="en-US" dirty="0" smtClean="0">
                <a:solidFill>
                  <a:schemeClr val="bg1"/>
                </a:solidFill>
              </a:rPr>
              <a:t>, a,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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  <a:sym typeface="Symbol"/>
              </a:rPr>
              <a:t>            find regions with 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/dof→1  =&gt; there are good models!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2" y="1371600"/>
            <a:ext cx="837537" cy="400110"/>
          </a:xfrm>
          <a:prstGeom prst="rect">
            <a:avLst/>
          </a:prstGeom>
          <a:solidFill>
            <a:srgbClr val="7030A0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F8D0"/>
                </a:solidFill>
              </a:rPr>
              <a:t>Step 1</a:t>
            </a:r>
            <a:endParaRPr lang="en-US" sz="2000" dirty="0">
              <a:solidFill>
                <a:srgbClr val="06F8D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2" y="2438400"/>
            <a:ext cx="837537" cy="400110"/>
          </a:xfrm>
          <a:prstGeom prst="rect">
            <a:avLst/>
          </a:prstGeom>
          <a:solidFill>
            <a:srgbClr val="7030A0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F8D0"/>
                </a:solidFill>
              </a:rPr>
              <a:t>Step 2</a:t>
            </a:r>
            <a:endParaRPr lang="en-US" sz="2000" dirty="0">
              <a:solidFill>
                <a:srgbClr val="06F8D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2" y="3505200"/>
            <a:ext cx="837537" cy="400110"/>
          </a:xfrm>
          <a:prstGeom prst="rect">
            <a:avLst/>
          </a:prstGeom>
          <a:solidFill>
            <a:srgbClr val="7030A0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F8D0"/>
                </a:solidFill>
              </a:rPr>
              <a:t>Step 3</a:t>
            </a:r>
            <a:endParaRPr lang="en-US" sz="2000" dirty="0">
              <a:solidFill>
                <a:srgbClr val="06F8D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2" y="4495800"/>
            <a:ext cx="837537" cy="400110"/>
          </a:xfrm>
          <a:prstGeom prst="rect">
            <a:avLst/>
          </a:prstGeom>
          <a:solidFill>
            <a:srgbClr val="7030A0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F8D0"/>
                </a:solidFill>
              </a:rPr>
              <a:t>Step 4</a:t>
            </a:r>
            <a:endParaRPr lang="en-US" sz="2000" dirty="0">
              <a:solidFill>
                <a:srgbClr val="06F8D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2" y="5486400"/>
            <a:ext cx="837537" cy="400110"/>
          </a:xfrm>
          <a:prstGeom prst="rect">
            <a:avLst/>
          </a:prstGeom>
          <a:solidFill>
            <a:srgbClr val="7030A0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F8D0"/>
                </a:solidFill>
              </a:rPr>
              <a:t>Step 5</a:t>
            </a:r>
            <a:endParaRPr lang="en-US" sz="2000" dirty="0">
              <a:solidFill>
                <a:srgbClr val="06F8D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0" y="54864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bg1"/>
                </a:solidFill>
                <a:sym typeface="Symbol"/>
              </a:rPr>
              <a:t>Find confidence  intervals,  constraints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8665" y="2446175"/>
            <a:ext cx="498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F92E"/>
                </a:solidFill>
              </a:rPr>
              <a:t>Prove normal distribution of observations</a:t>
            </a:r>
            <a:r>
              <a:rPr lang="ru-RU" dirty="0" smtClean="0">
                <a:solidFill>
                  <a:srgbClr val="05F92E"/>
                </a:solidFill>
              </a:rPr>
              <a:t> (</a:t>
            </a:r>
            <a:r>
              <a:rPr lang="en-US" dirty="0" smtClean="0">
                <a:solidFill>
                  <a:srgbClr val="05F92E"/>
                </a:solidFill>
              </a:rPr>
              <a:t>K-S test</a:t>
            </a:r>
            <a:r>
              <a:rPr lang="ru-RU" dirty="0" smtClean="0">
                <a:solidFill>
                  <a:srgbClr val="05F92E"/>
                </a:solidFill>
              </a:rPr>
              <a:t>)</a:t>
            </a:r>
            <a:endParaRPr lang="en-US" dirty="0">
              <a:solidFill>
                <a:srgbClr val="05F92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" y="36612"/>
            <a:ext cx="9040306" cy="8023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 AGN is not active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988" y="4653568"/>
            <a:ext cx="4582986" cy="1027331"/>
            <a:chOff x="533400" y="5181600"/>
            <a:chExt cx="4582986" cy="1027331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5181600"/>
              <a:ext cx="2237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L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bol</a:t>
              </a:r>
              <a:r>
                <a:rPr lang="en-US" dirty="0" smtClean="0">
                  <a:solidFill>
                    <a:schemeClr val="bg1"/>
                  </a:solidFill>
                </a:rPr>
                <a:t> – total luminosity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5562600"/>
              <a:ext cx="4582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L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Edd</a:t>
              </a:r>
              <a:r>
                <a:rPr lang="en-US" dirty="0" smtClean="0">
                  <a:solidFill>
                    <a:schemeClr val="bg1"/>
                  </a:solidFill>
                </a:rPr>
                <a:t> – Eddington luminosity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      (theoretical maximum AGN luminosity)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1401" y="952107"/>
            <a:ext cx="4072380" cy="3591613"/>
            <a:chOff x="304800" y="990600"/>
            <a:chExt cx="4648200" cy="4041742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90600"/>
              <a:ext cx="4648200" cy="4041742"/>
              <a:chOff x="152400" y="1520858"/>
              <a:chExt cx="4800600" cy="404174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2400" y="1524000"/>
                <a:ext cx="4800600" cy="403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56647" y="1868864"/>
                <a:ext cx="4501183" cy="3621786"/>
                <a:chOff x="228600" y="1066800"/>
                <a:chExt cx="4501183" cy="3621786"/>
              </a:xfrm>
            </p:grpSpPr>
            <p:pic>
              <p:nvPicPr>
                <p:cNvPr id="242690" name="Picture 2" descr="C:\study\accretion\thesis\! defense\AGN_distrib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28600" y="1066800"/>
                  <a:ext cx="4501183" cy="3505200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3102517" y="4342236"/>
                  <a:ext cx="1617958" cy="34635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Ho 2008, review</a:t>
                  </a:r>
                  <a:endParaRPr lang="en-US" sz="1400" dirty="0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723507" y="1520858"/>
                <a:ext cx="3199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Sample of nearby galactic nuclei</a:t>
                </a:r>
                <a:endParaRPr lang="en-US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914400" y="14478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67200" y="990601"/>
            <a:ext cx="4758964" cy="3428999"/>
            <a:chOff x="4363038" y="956034"/>
            <a:chExt cx="4667839" cy="2956089"/>
          </a:xfrm>
        </p:grpSpPr>
        <p:sp>
          <p:nvSpPr>
            <p:cNvPr id="18" name="Rectangle 17"/>
            <p:cNvSpPr/>
            <p:nvPr/>
          </p:nvSpPr>
          <p:spPr>
            <a:xfrm>
              <a:off x="4363038" y="956034"/>
              <a:ext cx="4667839" cy="2956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4085" y="1355889"/>
              <a:ext cx="4642721" cy="2064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008043" y="3484775"/>
              <a:ext cx="1923993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Hopkins  2008, thesis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990600"/>
              <a:ext cx="3648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Luminosity of a major galaxy merger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76800" y="4419600"/>
            <a:ext cx="3837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 AGN shines at Eddington luminosity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only a short time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(mergers don’t happen all the time)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5700" y="5689600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Typical AGN has</a:t>
            </a:r>
          </a:p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L</a:t>
            </a:r>
            <a:r>
              <a:rPr lang="en-US" baseline="-25000" dirty="0" err="1" smtClean="0">
                <a:solidFill>
                  <a:srgbClr val="FFFF00"/>
                </a:solidFill>
              </a:rPr>
              <a:t>bol</a:t>
            </a:r>
            <a:r>
              <a:rPr lang="en-US" dirty="0" smtClean="0">
                <a:solidFill>
                  <a:srgbClr val="FFFF00"/>
                </a:solidFill>
              </a:rPr>
              <a:t>/L</a:t>
            </a:r>
            <a:r>
              <a:rPr lang="en-US" baseline="-25000" dirty="0" smtClean="0">
                <a:solidFill>
                  <a:srgbClr val="FFFF00"/>
                </a:solidFill>
              </a:rPr>
              <a:t>edd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solidFill>
                  <a:srgbClr val="FFFF00"/>
                </a:solidFill>
              </a:rPr>
              <a:t>10</a:t>
            </a:r>
            <a:r>
              <a:rPr lang="en-US" baseline="30000" dirty="0" smtClean="0">
                <a:solidFill>
                  <a:srgbClr val="FFFF00"/>
                </a:solidFill>
              </a:rPr>
              <a:t>-5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519" y="6262357"/>
            <a:ext cx="361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75FF"/>
                </a:solidFill>
              </a:rPr>
              <a:t>lower </a:t>
            </a:r>
            <a:r>
              <a:rPr lang="en-US" dirty="0" err="1" smtClean="0">
                <a:solidFill>
                  <a:srgbClr val="FF75FF"/>
                </a:solidFill>
              </a:rPr>
              <a:t>L</a:t>
            </a:r>
            <a:r>
              <a:rPr lang="en-US" baseline="-25000" dirty="0" err="1" smtClean="0">
                <a:solidFill>
                  <a:srgbClr val="FF75FF"/>
                </a:solidFill>
              </a:rPr>
              <a:t>bol</a:t>
            </a:r>
            <a:r>
              <a:rPr lang="en-US" dirty="0" smtClean="0">
                <a:solidFill>
                  <a:srgbClr val="FF75FF"/>
                </a:solidFill>
              </a:rPr>
              <a:t> objects may still be missed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5400" y="6248400"/>
            <a:ext cx="241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Sgr</a:t>
            </a:r>
            <a:r>
              <a:rPr lang="en-US" dirty="0" smtClean="0">
                <a:solidFill>
                  <a:srgbClr val="FFFF00"/>
                </a:solidFill>
              </a:rPr>
              <a:t> A* has </a:t>
            </a:r>
            <a:r>
              <a:rPr lang="en-US" dirty="0" err="1" smtClean="0">
                <a:solidFill>
                  <a:srgbClr val="FFFF00"/>
                </a:solidFill>
              </a:rPr>
              <a:t>L</a:t>
            </a:r>
            <a:r>
              <a:rPr lang="en-US" baseline="-25000" dirty="0" err="1" smtClean="0">
                <a:solidFill>
                  <a:srgbClr val="FFFF00"/>
                </a:solidFill>
              </a:rPr>
              <a:t>bol</a:t>
            </a:r>
            <a:r>
              <a:rPr lang="en-US" dirty="0" smtClean="0">
                <a:solidFill>
                  <a:srgbClr val="FFFF00"/>
                </a:solidFill>
              </a:rPr>
              <a:t>/L</a:t>
            </a:r>
            <a:r>
              <a:rPr lang="en-US" baseline="-25000" dirty="0" smtClean="0">
                <a:solidFill>
                  <a:srgbClr val="FFFF00"/>
                </a:solidFill>
              </a:rPr>
              <a:t>edd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solidFill>
                  <a:srgbClr val="FFFF00"/>
                </a:solidFill>
              </a:rPr>
              <a:t>10</a:t>
            </a:r>
            <a:r>
              <a:rPr lang="en-US" baseline="30000" dirty="0" smtClean="0">
                <a:solidFill>
                  <a:srgbClr val="FFFF00"/>
                </a:solidFill>
              </a:rPr>
              <a:t>-8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4229100" y="6393180"/>
            <a:ext cx="640080" cy="9906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-93307"/>
            <a:ext cx="8229600" cy="80752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Which spin is better?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05400" y="4572000"/>
            <a:ext cx="3670813" cy="1970687"/>
            <a:chOff x="4750283" y="4543232"/>
            <a:chExt cx="3670813" cy="1970687"/>
          </a:xfrm>
        </p:grpSpPr>
        <p:sp>
          <p:nvSpPr>
            <p:cNvPr id="8" name="TextBox 7"/>
            <p:cNvSpPr txBox="1"/>
            <p:nvPr/>
          </p:nvSpPr>
          <p:spPr>
            <a:xfrm>
              <a:off x="5304293" y="4543232"/>
              <a:ext cx="2479911" cy="461665"/>
            </a:xfrm>
            <a:prstGeom prst="rect">
              <a:avLst/>
            </a:prstGeom>
            <a:noFill/>
            <a:ln w="15875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66FFCC"/>
                  </a:solidFill>
                </a:rPr>
                <a:t>Best spin is a*=0.9</a:t>
              </a:r>
              <a:endParaRPr lang="en-US" sz="2400" dirty="0">
                <a:solidFill>
                  <a:srgbClr val="66FF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50283" y="5313590"/>
              <a:ext cx="36708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Most probable model: </a:t>
              </a:r>
              <a:r>
                <a:rPr lang="el-GR" dirty="0" smtClean="0">
                  <a:solidFill>
                    <a:schemeClr val="bg1"/>
                  </a:solidFill>
                  <a:sym typeface="Symbol"/>
                </a:rPr>
                <a:t>χ</a:t>
              </a:r>
              <a:r>
                <a:rPr lang="en-US" baseline="30000" dirty="0" smtClean="0">
                  <a:solidFill>
                    <a:schemeClr val="bg1"/>
                  </a:solidFill>
                  <a:sym typeface="Symbol"/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/</a:t>
              </a:r>
              <a:r>
                <a:rPr lang="en-US" dirty="0" err="1" smtClean="0">
                  <a:solidFill>
                    <a:schemeClr val="bg1"/>
                  </a:solidFill>
                  <a:sym typeface="Symbol"/>
                </a:rPr>
                <a:t>dof</a:t>
              </a:r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=4,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spin a*=0.9, 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inclination =52,   Te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~</a:t>
              </a:r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5·10</a:t>
              </a:r>
              <a:r>
                <a:rPr lang="en-US" baseline="30000" dirty="0" smtClean="0">
                  <a:solidFill>
                    <a:schemeClr val="bg1"/>
                  </a:solidFill>
                  <a:sym typeface="Symbol"/>
                </a:rPr>
                <a:t>10</a:t>
              </a:r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K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accretion rate </a:t>
              </a:r>
              <a:r>
                <a:rPr lang="en-US" dirty="0" err="1" smtClean="0">
                  <a:solidFill>
                    <a:schemeClr val="bg1"/>
                  </a:solidFill>
                  <a:sym typeface="Symbol"/>
                </a:rPr>
                <a:t>Mdot</a:t>
              </a:r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=</a:t>
              </a:r>
              <a:r>
                <a:rPr lang="en-US" dirty="0" smtClean="0">
                  <a:solidFill>
                    <a:schemeClr val="bg1"/>
                  </a:solidFill>
                </a:rPr>
                <a:t>1∙10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-8</a:t>
              </a: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sun</a:t>
              </a:r>
              <a:r>
                <a:rPr lang="en-US" dirty="0" smtClean="0">
                  <a:solidFill>
                    <a:schemeClr val="bg1"/>
                  </a:solidFill>
                </a:rPr>
                <a:t>/year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6393416" y="5097236"/>
              <a:ext cx="325831" cy="241680"/>
            </a:xfrm>
            <a:prstGeom prst="downArrow">
              <a:avLst>
                <a:gd name="adj1" fmla="val 50000"/>
                <a:gd name="adj2" fmla="val 52011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76524" y="552449"/>
            <a:ext cx="395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CC"/>
                </a:solidFill>
              </a:rPr>
              <a:t>Lowest </a:t>
            </a:r>
            <a:r>
              <a:rPr lang="el-GR" sz="2000" dirty="0" smtClean="0">
                <a:solidFill>
                  <a:srgbClr val="66FFCC"/>
                </a:solidFill>
              </a:rPr>
              <a:t>χ</a:t>
            </a:r>
            <a:r>
              <a:rPr lang="en-US" sz="2000" baseline="30000" dirty="0" smtClean="0">
                <a:solidFill>
                  <a:srgbClr val="66FFCC"/>
                </a:solidFill>
              </a:rPr>
              <a:t>2</a:t>
            </a:r>
            <a:r>
              <a:rPr lang="en-US" sz="2000" dirty="0" smtClean="0">
                <a:solidFill>
                  <a:srgbClr val="66FFCC"/>
                </a:solidFill>
              </a:rPr>
              <a:t>/</a:t>
            </a:r>
            <a:r>
              <a:rPr lang="en-US" sz="2000" dirty="0" err="1" smtClean="0">
                <a:solidFill>
                  <a:srgbClr val="66FFCC"/>
                </a:solidFill>
              </a:rPr>
              <a:t>dof</a:t>
            </a:r>
            <a:r>
              <a:rPr lang="en-US" sz="2000" dirty="0" smtClean="0">
                <a:solidFill>
                  <a:srgbClr val="66FFCC"/>
                </a:solidFill>
              </a:rPr>
              <a:t> as a function of spin a*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62000" y="4648200"/>
            <a:ext cx="3318986" cy="1923456"/>
            <a:chOff x="502082" y="4800599"/>
            <a:chExt cx="3318986" cy="1923456"/>
          </a:xfrm>
        </p:grpSpPr>
        <p:sp>
          <p:nvSpPr>
            <p:cNvPr id="16" name="TextBox 15"/>
            <p:cNvSpPr txBox="1"/>
            <p:nvPr/>
          </p:nvSpPr>
          <p:spPr>
            <a:xfrm>
              <a:off x="676275" y="5800725"/>
              <a:ext cx="29622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75FF"/>
                  </a:solidFill>
                </a:rPr>
                <a:t>χ</a:t>
              </a:r>
              <a:r>
                <a:rPr lang="en-US" baseline="30000" dirty="0" smtClean="0">
                  <a:solidFill>
                    <a:srgbClr val="FF75FF"/>
                  </a:solidFill>
                </a:rPr>
                <a:t>2</a:t>
              </a:r>
              <a:r>
                <a:rPr lang="en-US" dirty="0" smtClean="0">
                  <a:solidFill>
                    <a:srgbClr val="FF75FF"/>
                  </a:solidFill>
                </a:rPr>
                <a:t> (a=0) too high =&gt; excluded</a:t>
              </a:r>
            </a:p>
            <a:p>
              <a:r>
                <a:rPr lang="en-US" dirty="0" smtClean="0">
                  <a:solidFill>
                    <a:srgbClr val="FF75FF"/>
                  </a:solidFill>
                </a:rPr>
                <a:t>    More work needed </a:t>
              </a:r>
            </a:p>
            <a:p>
              <a:r>
                <a:rPr lang="en-US" dirty="0" smtClean="0">
                  <a:solidFill>
                    <a:srgbClr val="FF75FF"/>
                  </a:solidFill>
                </a:rPr>
                <a:t>            to reliably find spin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2082" y="4800599"/>
              <a:ext cx="3318986" cy="868447"/>
              <a:chOff x="505894" y="4848221"/>
              <a:chExt cx="3318986" cy="86844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05894" y="5347335"/>
                <a:ext cx="3318986" cy="369332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66FFCC"/>
                    </a:solidFill>
                  </a:rPr>
                  <a:t>Must use polarization to find spin</a:t>
                </a:r>
                <a:endParaRPr lang="en-US" dirty="0">
                  <a:solidFill>
                    <a:srgbClr val="66FFCC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7711" y="4848221"/>
                <a:ext cx="3307765" cy="369332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75FF"/>
                    </a:solidFill>
                  </a:rPr>
                  <a:t>Weak constraints from flux fitting</a:t>
                </a:r>
                <a:endParaRPr lang="en-US" dirty="0">
                  <a:solidFill>
                    <a:srgbClr val="FF75FF"/>
                  </a:solidFill>
                </a:endParaRPr>
              </a:p>
            </p:txBody>
          </p:sp>
          <p:sp>
            <p:nvSpPr>
              <p:cNvPr id="26" name="Down Arrow 25"/>
              <p:cNvSpPr/>
              <p:nvPr/>
            </p:nvSpPr>
            <p:spPr>
              <a:xfrm>
                <a:off x="2005330" y="5189220"/>
                <a:ext cx="304800" cy="228600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752600" y="990600"/>
            <a:ext cx="5486400" cy="3429000"/>
            <a:chOff x="1371600" y="1219200"/>
            <a:chExt cx="5486400" cy="3429000"/>
          </a:xfrm>
        </p:grpSpPr>
        <p:sp>
          <p:nvSpPr>
            <p:cNvPr id="21" name="Rectangle 20"/>
            <p:cNvSpPr/>
            <p:nvPr/>
          </p:nvSpPr>
          <p:spPr>
            <a:xfrm>
              <a:off x="1371600" y="1219200"/>
              <a:ext cx="5486400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63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295400"/>
              <a:ext cx="45720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53909">
              <a:off x="4071682" y="3573743"/>
              <a:ext cx="1950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srgbClr val="FA3232"/>
                  </a:solidFill>
                  <a:sym typeface="Symbol"/>
                </a:rPr>
                <a:t>χ</a:t>
              </a:r>
              <a:r>
                <a:rPr lang="en-US" sz="1600" baseline="30000" dirty="0" smtClean="0">
                  <a:solidFill>
                    <a:srgbClr val="FA3232"/>
                  </a:solidFill>
                  <a:sym typeface="Symbol"/>
                </a:rPr>
                <a:t>2</a:t>
              </a:r>
              <a:r>
                <a:rPr lang="en-US" sz="1600" dirty="0" smtClean="0">
                  <a:solidFill>
                    <a:srgbClr val="FA3232"/>
                  </a:solidFill>
                  <a:sym typeface="Symbol"/>
                </a:rPr>
                <a:t> for flux spectrum</a:t>
              </a:r>
              <a:endParaRPr lang="en-US" sz="1600" dirty="0">
                <a:solidFill>
                  <a:srgbClr val="FA323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124126">
              <a:off x="2621279" y="1851661"/>
              <a:ext cx="1974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srgbClr val="443BF1"/>
                  </a:solidFill>
                  <a:sym typeface="Symbol"/>
                </a:rPr>
                <a:t>χ</a:t>
              </a:r>
              <a:r>
                <a:rPr lang="en-US" sz="1600" baseline="30000" dirty="0" smtClean="0">
                  <a:solidFill>
                    <a:srgbClr val="443BF1"/>
                  </a:solidFill>
                  <a:sym typeface="Symbol"/>
                </a:rPr>
                <a:t>2</a:t>
              </a:r>
              <a:r>
                <a:rPr lang="en-US" sz="1600" dirty="0" smtClean="0">
                  <a:solidFill>
                    <a:srgbClr val="443BF1"/>
                  </a:solidFill>
                  <a:sym typeface="Symbol"/>
                </a:rPr>
                <a:t> for full </a:t>
              </a:r>
              <a:r>
                <a:rPr lang="en-US" sz="1600" dirty="0" err="1" smtClean="0">
                  <a:solidFill>
                    <a:srgbClr val="443BF1"/>
                  </a:solidFill>
                  <a:sym typeface="Symbol"/>
                </a:rPr>
                <a:t>polariz</a:t>
              </a:r>
              <a:r>
                <a:rPr lang="en-US" sz="1600" dirty="0" smtClean="0">
                  <a:solidFill>
                    <a:srgbClr val="443BF1"/>
                  </a:solidFill>
                  <a:sym typeface="Symbol"/>
                </a:rPr>
                <a:t>. info</a:t>
              </a:r>
              <a:endParaRPr lang="en-US" sz="1600" dirty="0">
                <a:solidFill>
                  <a:srgbClr val="443BF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92335" y="4215884"/>
              <a:ext cx="849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spin a*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75168" y="2444234"/>
              <a:ext cx="2362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Min   reduced </a:t>
              </a:r>
              <a:r>
                <a:rPr lang="el-GR" dirty="0" smtClean="0"/>
                <a:t>χ</a:t>
              </a:r>
              <a:r>
                <a:rPr lang="en-US" baseline="30000" dirty="0" smtClean="0"/>
                <a:t>2</a:t>
              </a:r>
              <a:r>
                <a:rPr lang="en-US" dirty="0" smtClean="0"/>
                <a:t>/</a:t>
              </a:r>
              <a:r>
                <a:rPr lang="en-US" dirty="0" err="1" smtClean="0"/>
                <a:t>dof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93663"/>
            <a:ext cx="8229600" cy="7667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Best fits to observations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7880" y="4038600"/>
            <a:ext cx="4253408" cy="707886"/>
          </a:xfrm>
          <a:prstGeom prst="rect">
            <a:avLst/>
          </a:prstGeom>
          <a:noFill/>
          <a:ln w="158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Best model has spin a*=0.9  (</a:t>
            </a:r>
            <a:r>
              <a:rPr lang="el-GR" sz="2000" dirty="0" smtClean="0">
                <a:solidFill>
                  <a:srgbClr val="FFFF00"/>
                </a:solidFill>
              </a:rPr>
              <a:t>χ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dof</a:t>
            </a:r>
            <a:r>
              <a:rPr lang="en-US" sz="2000" dirty="0" smtClean="0">
                <a:solidFill>
                  <a:srgbClr val="FFFF00"/>
                </a:solidFill>
              </a:rPr>
              <a:t>=4)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– </a:t>
            </a:r>
            <a:r>
              <a:rPr lang="en-US" sz="2000" dirty="0" smtClean="0">
                <a:solidFill>
                  <a:srgbClr val="FA3232"/>
                </a:solidFill>
              </a:rPr>
              <a:t>red solid curve</a:t>
            </a:r>
            <a:endParaRPr lang="en-US" sz="2000" dirty="0">
              <a:solidFill>
                <a:srgbClr val="FA32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172200"/>
            <a:ext cx="510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Best models for spins 0, 0.5, 0.7, 0.9, 0.98 are shown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8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3972707" cy="251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3986359" cy="255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762000"/>
            <a:ext cx="407414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06" y="-58718"/>
            <a:ext cx="8229600" cy="81294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Imaging BH horizon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43000" y="1828800"/>
            <a:ext cx="2667000" cy="2819400"/>
            <a:chOff x="304800" y="1676400"/>
            <a:chExt cx="3818599" cy="4038600"/>
          </a:xfrm>
        </p:grpSpPr>
        <p:pic>
          <p:nvPicPr>
            <p:cNvPr id="22425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676400"/>
              <a:ext cx="3818599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333500" y="2085975"/>
              <a:ext cx="1266825" cy="31432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81000" y="685800"/>
            <a:ext cx="4411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Very Long Baseline </a:t>
            </a:r>
            <a:r>
              <a:rPr lang="en-US" sz="2000" dirty="0" err="1" smtClean="0">
                <a:solidFill>
                  <a:schemeClr val="bg1"/>
                </a:solidFill>
              </a:rPr>
              <a:t>Interferometry</a:t>
            </a:r>
            <a:r>
              <a:rPr lang="en-US" sz="2000" dirty="0" smtClean="0">
                <a:solidFill>
                  <a:schemeClr val="bg1"/>
                </a:solidFill>
              </a:rPr>
              <a:t> (VLBI)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438400" y="1143000"/>
            <a:ext cx="457200" cy="2286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1371600"/>
            <a:ext cx="412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Possible to resolve horizon-scale structure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674122" y="914400"/>
            <a:ext cx="4469878" cy="4860291"/>
            <a:chOff x="4714430" y="1219200"/>
            <a:chExt cx="4469878" cy="4860291"/>
          </a:xfrm>
        </p:grpSpPr>
        <p:sp>
          <p:nvSpPr>
            <p:cNvPr id="6" name="TextBox 5"/>
            <p:cNvSpPr txBox="1"/>
            <p:nvPr/>
          </p:nvSpPr>
          <p:spPr>
            <a:xfrm>
              <a:off x="5029200" y="1219200"/>
              <a:ext cx="3891899" cy="58477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37</a:t>
              </a:r>
              <a:r>
                <a:rPr lang="el-GR" sz="1600" dirty="0" smtClean="0">
                  <a:solidFill>
                    <a:schemeClr val="bg1"/>
                  </a:solidFill>
                </a:rPr>
                <a:t>μ</a:t>
              </a:r>
              <a:r>
                <a:rPr lang="en-US" sz="1600" dirty="0" smtClean="0">
                  <a:solidFill>
                    <a:schemeClr val="bg1"/>
                  </a:solidFill>
                </a:rPr>
                <a:t>as at 230GHz on Hawaii-Arizona baseline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                                  Doeleman et al. 2008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4430" y="5371605"/>
              <a:ext cx="4469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5F92E"/>
                  </a:solidFill>
                </a:rPr>
                <a:t>Visibility (size) for the best a*=0.9 model </a:t>
              </a:r>
            </a:p>
            <a:p>
              <a:r>
                <a:rPr lang="en-US" sz="2000" dirty="0" smtClean="0">
                  <a:solidFill>
                    <a:srgbClr val="05F92E"/>
                  </a:solidFill>
                </a:rPr>
                <a:t>      is consistent with VLBI observations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334000" y="2286000"/>
              <a:ext cx="3223043" cy="3032612"/>
              <a:chOff x="990600" y="2209800"/>
              <a:chExt cx="3223043" cy="303261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90600" y="2209800"/>
                <a:ext cx="3200400" cy="3032612"/>
                <a:chOff x="5181600" y="2514600"/>
                <a:chExt cx="3200400" cy="3032612"/>
              </a:xfrm>
            </p:grpSpPr>
            <p:pic>
              <p:nvPicPr>
                <p:cNvPr id="22425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181600" y="2514600"/>
                  <a:ext cx="3200400" cy="3032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Oval 19"/>
                <p:cNvSpPr/>
                <p:nvPr/>
              </p:nvSpPr>
              <p:spPr>
                <a:xfrm>
                  <a:off x="6640830" y="3912870"/>
                  <a:ext cx="838200" cy="838200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1487805" y="3403283"/>
                <a:ext cx="2609850" cy="1176338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459230" y="3379470"/>
                <a:ext cx="1028700" cy="476250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0800000">
                <a:off x="3240405" y="4193859"/>
                <a:ext cx="838206" cy="37623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 rot="1574028">
                <a:off x="3415026" y="4056079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37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μ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as </a:t>
                </a:r>
                <a:endParaRPr lang="en-US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42850" y="4851664"/>
            <a:ext cx="4451027" cy="1779032"/>
            <a:chOff x="346710" y="4861560"/>
            <a:chExt cx="4451027" cy="1779032"/>
          </a:xfrm>
        </p:grpSpPr>
        <p:grpSp>
          <p:nvGrpSpPr>
            <p:cNvPr id="44" name="Group 43"/>
            <p:cNvGrpSpPr/>
            <p:nvPr/>
          </p:nvGrpSpPr>
          <p:grpSpPr>
            <a:xfrm>
              <a:off x="346710" y="4861560"/>
              <a:ext cx="4451027" cy="556022"/>
              <a:chOff x="346710" y="4861560"/>
              <a:chExt cx="4451027" cy="556022"/>
            </a:xfrm>
          </p:grpSpPr>
          <p:sp>
            <p:nvSpPr>
              <p:cNvPr id="18" name="Down Arrow 17"/>
              <p:cNvSpPr/>
              <p:nvPr/>
            </p:nvSpPr>
            <p:spPr>
              <a:xfrm>
                <a:off x="2373630" y="4861560"/>
                <a:ext cx="457200" cy="228600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46710" y="5048250"/>
                <a:ext cx="4451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More stations and baselines in next 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~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5  years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9130" y="5471160"/>
              <a:ext cx="3679084" cy="556022"/>
              <a:chOff x="662940" y="4804410"/>
              <a:chExt cx="3679084" cy="556022"/>
            </a:xfrm>
          </p:grpSpPr>
          <p:sp>
            <p:nvSpPr>
              <p:cNvPr id="46" name="Down Arrow 45"/>
              <p:cNvSpPr/>
              <p:nvPr/>
            </p:nvSpPr>
            <p:spPr>
              <a:xfrm>
                <a:off x="2388870" y="4804410"/>
                <a:ext cx="457200" cy="228600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62940" y="4991100"/>
                <a:ext cx="3679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Map &amp; reconstruct  the entire image!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200150" y="6061710"/>
              <a:ext cx="2802690" cy="578882"/>
              <a:chOff x="1230630" y="4987290"/>
              <a:chExt cx="2802690" cy="578882"/>
            </a:xfrm>
          </p:grpSpPr>
          <p:sp>
            <p:nvSpPr>
              <p:cNvPr id="49" name="Down Arrow 48"/>
              <p:cNvSpPr/>
              <p:nvPr/>
            </p:nvSpPr>
            <p:spPr>
              <a:xfrm>
                <a:off x="2434590" y="4987290"/>
                <a:ext cx="457200" cy="228600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230630" y="5196840"/>
                <a:ext cx="2802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Directly observe BH shadow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120640" y="6019800"/>
            <a:ext cx="3806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data: Fish et al. 2011 +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new observations are being reduced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76800" y="1524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75FF"/>
                </a:solidFill>
              </a:rPr>
              <a:t>Flow is inconsistent w/ spherical accretion</a:t>
            </a:r>
            <a:endParaRPr lang="en-US" dirty="0">
              <a:solidFill>
                <a:srgbClr val="FF75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-139019"/>
            <a:ext cx="8229600" cy="8139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Comparison with previous estimates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3217" y="32443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2" y="704461"/>
          <a:ext cx="861059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980"/>
                <a:gridCol w="940618"/>
                <a:gridCol w="1441623"/>
                <a:gridCol w="930875"/>
                <a:gridCol w="904102"/>
                <a:gridCol w="838200"/>
                <a:gridCol w="685800"/>
                <a:gridCol w="129540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19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Paper</a:t>
                      </a:r>
                      <a:endParaRPr lang="en-US" sz="19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model</a:t>
                      </a:r>
                    </a:p>
                    <a:p>
                      <a:r>
                        <a:rPr lang="en-US" sz="19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Type</a:t>
                      </a:r>
                      <a:endParaRPr lang="en-US" sz="19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 of </a:t>
                      </a:r>
                      <a:r>
                        <a:rPr lang="en-US" sz="1900" baseline="0" dirty="0" smtClean="0"/>
                        <a:t>frequencies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Polar.</a:t>
                      </a:r>
                    </a:p>
                    <a:p>
                      <a:r>
                        <a:rPr lang="en-US" sz="1900" dirty="0" smtClean="0"/>
                        <a:t>data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Size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X-rays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Best spin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Inclination</a:t>
                      </a:r>
                      <a:endParaRPr lang="en-US" sz="19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Broderick et al.</a:t>
                      </a:r>
                    </a:p>
                    <a:p>
                      <a:r>
                        <a:rPr lang="en-US" sz="1600" dirty="0" smtClean="0"/>
                        <a:t>2009+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analytic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48-73</a:t>
                      </a:r>
                      <a:endParaRPr lang="en-US" sz="16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Huang et al. 2009+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analytic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Yes, LP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40, 45</a:t>
                      </a:r>
                      <a:endParaRPr lang="en-US" sz="16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Moscibrodzka</a:t>
                      </a:r>
                      <a:r>
                        <a:rPr lang="en-US" sz="1600" dirty="0" smtClean="0"/>
                        <a:t> et al. 2009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2D</a:t>
                      </a:r>
                      <a:r>
                        <a:rPr lang="en-US" sz="1600" baseline="0" dirty="0" smtClean="0"/>
                        <a:t> GRMHD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</a:p>
                    <a:p>
                      <a:r>
                        <a:rPr lang="en-US" sz="1600" dirty="0" smtClean="0"/>
                        <a:t>(1 in X-rays)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Dexter et</a:t>
                      </a:r>
                      <a:r>
                        <a:rPr lang="en-US" sz="1600" baseline="0" dirty="0" smtClean="0"/>
                        <a:t> al. 2009+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3D GRMHD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35-85</a:t>
                      </a:r>
                      <a:endParaRPr lang="en-US" sz="16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Shcherbakov et al. 2010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GRMHD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Yes, CP+LP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No, 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found consistent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50-59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5867401" y="5029200"/>
            <a:ext cx="3276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6F8D0"/>
                </a:solidFill>
                <a:sym typeface="Symbol"/>
              </a:rPr>
              <a:t>Accretion rate </a:t>
            </a:r>
            <a:r>
              <a:rPr lang="en-US" dirty="0" smtClean="0">
                <a:solidFill>
                  <a:srgbClr val="06F8D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</a:t>
            </a:r>
            <a:r>
              <a:rPr lang="en-US" dirty="0" smtClean="0">
                <a:solidFill>
                  <a:srgbClr val="06F8D0"/>
                </a:solidFill>
                <a:sym typeface="Symbol"/>
              </a:rPr>
              <a:t>1∙10</a:t>
            </a:r>
            <a:r>
              <a:rPr lang="en-US" baseline="30000" dirty="0" smtClean="0">
                <a:solidFill>
                  <a:srgbClr val="06F8D0"/>
                </a:solidFill>
                <a:sym typeface="Symbol"/>
              </a:rPr>
              <a:t>-8</a:t>
            </a:r>
            <a:r>
              <a:rPr lang="en-US" dirty="0" smtClean="0">
                <a:solidFill>
                  <a:srgbClr val="06F8D0"/>
                </a:solidFill>
                <a:sym typeface="Symbol"/>
              </a:rPr>
              <a:t>M</a:t>
            </a:r>
            <a:r>
              <a:rPr lang="en-US" baseline="-25000" dirty="0" smtClean="0">
                <a:solidFill>
                  <a:srgbClr val="06F8D0"/>
                </a:solidFill>
                <a:sym typeface="Symbol"/>
              </a:rPr>
              <a:t>sun</a:t>
            </a:r>
            <a:r>
              <a:rPr lang="en-US" dirty="0" smtClean="0">
                <a:solidFill>
                  <a:srgbClr val="06F8D0"/>
                </a:solidFill>
                <a:sym typeface="Symbol"/>
              </a:rPr>
              <a:t>/yr</a:t>
            </a:r>
          </a:p>
          <a:p>
            <a:pPr algn="ctr"/>
            <a:r>
              <a:rPr lang="en-US" dirty="0" smtClean="0">
                <a:solidFill>
                  <a:srgbClr val="06F8D0"/>
                </a:solidFill>
                <a:sym typeface="Symbol"/>
              </a:rPr>
              <a:t>agrees with </a:t>
            </a:r>
          </a:p>
          <a:p>
            <a:pPr algn="ctr"/>
            <a:r>
              <a:rPr lang="en-US" dirty="0" smtClean="0">
                <a:solidFill>
                  <a:srgbClr val="06F8D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06F8D0"/>
                </a:solidFill>
                <a:sym typeface="Symbol"/>
              </a:rPr>
              <a:t>Mdot</a:t>
            </a:r>
            <a:r>
              <a:rPr lang="en-US" dirty="0" smtClean="0">
                <a:solidFill>
                  <a:srgbClr val="06F8D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~ </a:t>
            </a:r>
            <a:r>
              <a:rPr lang="en-US" dirty="0" smtClean="0">
                <a:solidFill>
                  <a:srgbClr val="06F8D0"/>
                </a:solidFill>
                <a:sym typeface="Symbol"/>
              </a:rPr>
              <a:t>6∙10</a:t>
            </a:r>
            <a:r>
              <a:rPr lang="en-US" baseline="30000" dirty="0" smtClean="0">
                <a:solidFill>
                  <a:srgbClr val="06F8D0"/>
                </a:solidFill>
                <a:sym typeface="Symbol"/>
              </a:rPr>
              <a:t>-8</a:t>
            </a:r>
            <a:r>
              <a:rPr lang="en-US" dirty="0" smtClean="0">
                <a:solidFill>
                  <a:srgbClr val="06F8D0"/>
                </a:solidFill>
                <a:sym typeface="Symbol"/>
              </a:rPr>
              <a:t>M</a:t>
            </a:r>
            <a:r>
              <a:rPr lang="en-US" baseline="-25000" dirty="0" smtClean="0">
                <a:solidFill>
                  <a:srgbClr val="06F8D0"/>
                </a:solidFill>
                <a:sym typeface="Symbol"/>
              </a:rPr>
              <a:t>sun</a:t>
            </a:r>
            <a:r>
              <a:rPr lang="en-US" dirty="0" smtClean="0">
                <a:solidFill>
                  <a:srgbClr val="06F8D0"/>
                </a:solidFill>
                <a:sym typeface="Symbol"/>
              </a:rPr>
              <a:t>/yr </a:t>
            </a:r>
          </a:p>
          <a:p>
            <a:pPr algn="ctr"/>
            <a:r>
              <a:rPr lang="en-US" dirty="0" smtClean="0">
                <a:solidFill>
                  <a:srgbClr val="06F8D0"/>
                </a:solidFill>
                <a:sym typeface="Symbol"/>
              </a:rPr>
              <a:t>from model of outer flow</a:t>
            </a:r>
          </a:p>
          <a:p>
            <a:pPr algn="ctr"/>
            <a:r>
              <a:rPr lang="en-US" dirty="0" smtClean="0">
                <a:solidFill>
                  <a:srgbClr val="06F8D0"/>
                </a:solidFill>
                <a:sym typeface="Symbol"/>
              </a:rPr>
              <a:t>w/ conduction</a:t>
            </a:r>
            <a:endParaRPr lang="en-US" dirty="0" smtClean="0">
              <a:solidFill>
                <a:srgbClr val="06F8D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811780" y="4922520"/>
            <a:ext cx="457200" cy="2286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>
            <a:off x="5505450" y="5619750"/>
            <a:ext cx="457200" cy="3429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4917" y="5414010"/>
            <a:ext cx="4367349" cy="83099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CC"/>
                </a:solidFill>
              </a:rPr>
              <a:t>Models with more physics, </a:t>
            </a:r>
          </a:p>
          <a:p>
            <a:pPr algn="ctr"/>
            <a:r>
              <a:rPr lang="en-US" sz="2400" dirty="0" smtClean="0">
                <a:solidFill>
                  <a:srgbClr val="66FFCC"/>
                </a:solidFill>
              </a:rPr>
              <a:t>which fit all types of observations</a:t>
            </a:r>
            <a:endParaRPr lang="en-US" sz="2400" dirty="0">
              <a:solidFill>
                <a:srgbClr val="66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60" y="0"/>
            <a:ext cx="840674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LLAGNs: other objects/new techniques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" y="4948644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M31*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934200"/>
            <a:ext cx="6320769" cy="461665"/>
          </a:xfrm>
          <a:prstGeom prst="rect">
            <a:avLst/>
          </a:prstGeom>
          <a:noFill/>
          <a:ln w="15875">
            <a:solidFill>
              <a:srgbClr val="05F92E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Let me know if you have a good source to model!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0707" y="5101044"/>
            <a:ext cx="2376228" cy="40011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Analysis of variability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914400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Sgr</a:t>
            </a:r>
            <a:r>
              <a:rPr lang="en-US" sz="3200" dirty="0" smtClean="0">
                <a:solidFill>
                  <a:srgbClr val="FFFF00"/>
                </a:solidFill>
              </a:rPr>
              <a:t> A*</a:t>
            </a:r>
            <a:endParaRPr lang="en-US" sz="3200" dirty="0">
              <a:solidFill>
                <a:srgbClr val="FFFF00"/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152400" y="3581400"/>
            <a:ext cx="4451267" cy="861168"/>
            <a:chOff x="1214252" y="3318164"/>
            <a:chExt cx="4451267" cy="861168"/>
          </a:xfrm>
        </p:grpSpPr>
        <p:sp>
          <p:nvSpPr>
            <p:cNvPr id="15" name="TextBox 14"/>
            <p:cNvSpPr txBox="1"/>
            <p:nvPr/>
          </p:nvSpPr>
          <p:spPr>
            <a:xfrm>
              <a:off x="1214252" y="3318164"/>
              <a:ext cx="4114075" cy="400110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Fitting X-ray inverse Compton (IC) flux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810000"/>
              <a:ext cx="172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X, IC</a:t>
              </a:r>
              <a:r>
                <a:rPr lang="en-US" dirty="0" smtClean="0">
                  <a:solidFill>
                    <a:schemeClr val="bg1"/>
                  </a:solidFill>
                </a:rPr>
                <a:t>≈4·10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32</a:t>
              </a:r>
              <a:r>
                <a:rPr lang="en-US" dirty="0" smtClean="0">
                  <a:solidFill>
                    <a:schemeClr val="bg1"/>
                  </a:solidFill>
                </a:rPr>
                <a:t>erg/s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2"/>
            <p:cNvSpPr txBox="1"/>
            <p:nvPr/>
          </p:nvSpPr>
          <p:spPr>
            <a:xfrm>
              <a:off x="3352800" y="3810000"/>
              <a:ext cx="2312719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Shcherbakov, Baganoff, 2010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I230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29200" y="762000"/>
            <a:ext cx="3861575" cy="37939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76400" y="914400"/>
            <a:ext cx="2177584" cy="6463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polarimetric</a:t>
            </a:r>
            <a:r>
              <a:rPr lang="en-US" dirty="0" smtClean="0">
                <a:solidFill>
                  <a:schemeClr val="bg1"/>
                </a:solidFill>
              </a:rPr>
              <a:t> imaging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with VLBI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1752600" y="1676400"/>
            <a:ext cx="231271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Doeleman</a:t>
            </a:r>
            <a:r>
              <a:rPr lang="en-US" sz="1400" dirty="0" smtClean="0">
                <a:solidFill>
                  <a:schemeClr val="bg1"/>
                </a:solidFill>
              </a:rPr>
              <a:t> et al. 2008, Nature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2743200" y="5562600"/>
            <a:ext cx="149258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Li, Garcia 2005+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60" y="0"/>
            <a:ext cx="840674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Jets: other objects/new techniques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95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M87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7010400"/>
            <a:ext cx="6320769" cy="461665"/>
          </a:xfrm>
          <a:prstGeom prst="rect">
            <a:avLst/>
          </a:prstGeom>
          <a:noFill/>
          <a:ln w="15875">
            <a:solidFill>
              <a:srgbClr val="05F92E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Let me know if you have a good source to model!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600200"/>
            <a:ext cx="2345899" cy="6463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 err="1" smtClean="0">
                <a:solidFill>
                  <a:schemeClr val="bg1"/>
                </a:solidFill>
              </a:rPr>
              <a:t>polarimetric</a:t>
            </a:r>
            <a:r>
              <a:rPr lang="en-US" dirty="0" smtClean="0">
                <a:solidFill>
                  <a:schemeClr val="bg1"/>
                </a:solidFill>
              </a:rPr>
              <a:t> imaging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with VLBI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1490" name="Picture 2" descr="D:\DISKC\study\accretion\conferences\2010 November - Ins and Outs of the Black Holes\m87_movie_E_obs_blkbkg_fas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4977925" cy="33289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267280" y="4352041"/>
            <a:ext cx="152399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Walker et al. 2008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343400"/>
            <a:ext cx="123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3C279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5029200"/>
            <a:ext cx="4197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Full polarization spectrum available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Radiation may come from 10M (</a:t>
            </a:r>
            <a:r>
              <a:rPr lang="en-US" dirty="0" err="1" smtClean="0">
                <a:solidFill>
                  <a:schemeClr val="bg1"/>
                </a:solidFill>
              </a:rPr>
              <a:t>Blandford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0606" y="5334990"/>
            <a:ext cx="343295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Homan et al. 2009; </a:t>
            </a:r>
            <a:r>
              <a:rPr lang="en-US" sz="1400" dirty="0" err="1" smtClean="0">
                <a:solidFill>
                  <a:schemeClr val="bg1"/>
                </a:solidFill>
              </a:rPr>
              <a:t>Abdo</a:t>
            </a:r>
            <a:r>
              <a:rPr lang="en-US" sz="1400" dirty="0" smtClean="0">
                <a:solidFill>
                  <a:schemeClr val="bg1"/>
                </a:solidFill>
              </a:rPr>
              <a:t> et al. 2010, Nature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26368" y="914400"/>
            <a:ext cx="222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Total intensity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3000" y="914400"/>
            <a:ext cx="4054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Circular polarized intensity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8490" y="5913120"/>
            <a:ext cx="2031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Distances in units of </a:t>
            </a:r>
            <a:r>
              <a:rPr lang="en-US" sz="1600" dirty="0" err="1" smtClean="0">
                <a:solidFill>
                  <a:schemeClr val="bg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6595" y="20986"/>
            <a:ext cx="8229600" cy="84331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Movies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I230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52" y="1427751"/>
            <a:ext cx="4538117" cy="4458700"/>
          </a:xfrm>
          <a:prstGeom prst="rect">
            <a:avLst/>
          </a:prstGeom>
        </p:spPr>
      </p:pic>
      <p:pic>
        <p:nvPicPr>
          <p:cNvPr id="14" name="CP230x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619625" y="1428750"/>
            <a:ext cx="4546794" cy="44672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1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022" y="31813"/>
            <a:ext cx="7577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Conclusions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430" y="682834"/>
            <a:ext cx="8183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6F8D0"/>
                </a:solidFill>
              </a:rPr>
              <a:t> Developed &amp; implemented original model of accretion w/ conduction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6F8D0"/>
                </a:solidFill>
              </a:rPr>
              <a:t> Developed &amp; implemented simulation-based model in Kerr metric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6F8D0"/>
                </a:solidFill>
              </a:rPr>
              <a:t> Formulated &amp; implemented GR polarized </a:t>
            </a:r>
            <a:r>
              <a:rPr lang="en-US" sz="2000" dirty="0" err="1" smtClean="0">
                <a:solidFill>
                  <a:srgbClr val="06F8D0"/>
                </a:solidFill>
              </a:rPr>
              <a:t>radiative</a:t>
            </a:r>
            <a:r>
              <a:rPr lang="en-US" sz="2000" dirty="0" smtClean="0">
                <a:solidFill>
                  <a:srgbClr val="06F8D0"/>
                </a:solidFill>
              </a:rPr>
              <a:t> transfer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6F8D0"/>
                </a:solidFill>
              </a:rPr>
              <a:t> Compiled observed spectrum of </a:t>
            </a:r>
            <a:r>
              <a:rPr lang="en-US" sz="2000" dirty="0" err="1" smtClean="0">
                <a:solidFill>
                  <a:srgbClr val="06F8D0"/>
                </a:solidFill>
              </a:rPr>
              <a:t>Sgr</a:t>
            </a:r>
            <a:r>
              <a:rPr lang="en-US" sz="2000" dirty="0" smtClean="0">
                <a:solidFill>
                  <a:srgbClr val="06F8D0"/>
                </a:solidFill>
              </a:rPr>
              <a:t> A* &amp; applied rigorous statistics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210050" y="2171700"/>
            <a:ext cx="488272" cy="23895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2497777"/>
            <a:ext cx="8263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69FF15"/>
                </a:solidFill>
                <a:cs typeface="Times New Roman" pitchFamily="18" charset="0"/>
              </a:rPr>
              <a:t> Reconciled matter supply &amp; demand for </a:t>
            </a:r>
            <a:r>
              <a:rPr lang="en-US" sz="2400" dirty="0" err="1" smtClean="0">
                <a:solidFill>
                  <a:srgbClr val="69FF15"/>
                </a:solidFill>
                <a:cs typeface="Times New Roman" pitchFamily="18" charset="0"/>
              </a:rPr>
              <a:t>Sgr</a:t>
            </a:r>
            <a:r>
              <a:rPr lang="en-US" sz="2400" dirty="0" smtClean="0">
                <a:solidFill>
                  <a:srgbClr val="69FF15"/>
                </a:solidFill>
                <a:cs typeface="Times New Roman" pitchFamily="18" charset="0"/>
              </a:rPr>
              <a:t> A*</a:t>
            </a:r>
            <a:endParaRPr lang="en-US" sz="2400" dirty="0" smtClean="0">
              <a:solidFill>
                <a:srgbClr val="69FF1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69FF15"/>
                </a:solidFill>
              </a:rPr>
              <a:t> Found n</a:t>
            </a:r>
            <a:r>
              <a:rPr lang="en-US" sz="2400" dirty="0" smtClean="0">
                <a:solidFill>
                  <a:srgbClr val="69FF15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400" dirty="0" smtClean="0">
                <a:solidFill>
                  <a:srgbClr val="69FF15"/>
                </a:solidFill>
                <a:cs typeface="Times New Roman" pitchFamily="18" charset="0"/>
              </a:rPr>
              <a:t>r</a:t>
            </a:r>
            <a:r>
              <a:rPr lang="en-US" sz="2400" baseline="30000" dirty="0" smtClean="0">
                <a:solidFill>
                  <a:srgbClr val="69FF15"/>
                </a:solidFill>
                <a:cs typeface="Times New Roman" pitchFamily="18" charset="0"/>
              </a:rPr>
              <a:t>-0.9</a:t>
            </a:r>
            <a:r>
              <a:rPr lang="en-US" sz="2400" dirty="0" smtClean="0">
                <a:solidFill>
                  <a:srgbClr val="69FF15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69FF15"/>
                </a:solidFill>
              </a:rPr>
              <a:t>profile </a:t>
            </a:r>
            <a:r>
              <a:rPr lang="en-US" sz="2400" dirty="0" smtClean="0">
                <a:solidFill>
                  <a:srgbClr val="69FF15"/>
                </a:solidFill>
                <a:latin typeface="+mj-lt"/>
                <a:cs typeface="Times New Roman" pitchFamily="18" charset="0"/>
              </a:rPr>
              <a:t>between inner and outer </a:t>
            </a:r>
            <a:r>
              <a:rPr lang="en-US" sz="2400" dirty="0" err="1" smtClean="0">
                <a:solidFill>
                  <a:srgbClr val="69FF15"/>
                </a:solidFill>
                <a:cs typeface="Times New Roman" pitchFamily="18" charset="0"/>
              </a:rPr>
              <a:t>Sgr</a:t>
            </a:r>
            <a:r>
              <a:rPr lang="en-US" sz="2400" dirty="0" smtClean="0">
                <a:solidFill>
                  <a:srgbClr val="69FF15"/>
                </a:solidFill>
                <a:cs typeface="Times New Roman" pitchFamily="18" charset="0"/>
              </a:rPr>
              <a:t> A* </a:t>
            </a:r>
            <a:r>
              <a:rPr lang="en-US" sz="2400" dirty="0" smtClean="0">
                <a:solidFill>
                  <a:srgbClr val="69FF15"/>
                </a:solidFill>
                <a:latin typeface="+mj-lt"/>
                <a:cs typeface="Times New Roman" pitchFamily="18" charset="0"/>
              </a:rPr>
              <a:t>flow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69FF15"/>
                </a:solidFill>
              </a:rPr>
              <a:t> Achieved fit to sub-mm spectrum, LP &amp; CP fractions, size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69FF15"/>
                </a:solidFill>
              </a:rPr>
              <a:t> Constrained </a:t>
            </a:r>
            <a:r>
              <a:rPr lang="en-US" sz="2400" dirty="0" err="1" smtClean="0">
                <a:solidFill>
                  <a:srgbClr val="69FF15"/>
                </a:solidFill>
              </a:rPr>
              <a:t>Sgr</a:t>
            </a:r>
            <a:r>
              <a:rPr lang="en-US" sz="2400" dirty="0" smtClean="0">
                <a:solidFill>
                  <a:srgbClr val="69FF15"/>
                </a:solidFill>
              </a:rPr>
              <a:t> A* spin value &amp; accretion flow properties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540659" y="4114800"/>
            <a:ext cx="8157029" cy="2052778"/>
            <a:chOff x="693057" y="3872343"/>
            <a:chExt cx="8157029" cy="2052779"/>
          </a:xfrm>
        </p:grpSpPr>
        <p:sp>
          <p:nvSpPr>
            <p:cNvPr id="19" name="Down Arrow 18"/>
            <p:cNvSpPr/>
            <p:nvPr/>
          </p:nvSpPr>
          <p:spPr>
            <a:xfrm>
              <a:off x="4415283" y="4596291"/>
              <a:ext cx="488272" cy="238957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057" y="4909458"/>
              <a:ext cx="8157029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sz="2000" dirty="0" smtClean="0">
                  <a:solidFill>
                    <a:schemeClr val="bg1"/>
                  </a:solidFill>
                </a:rPr>
                <a:t> Refine model with conduction &amp; simulation-based model for inner flow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000" dirty="0" smtClean="0">
                  <a:solidFill>
                    <a:schemeClr val="bg1"/>
                  </a:solidFill>
                </a:rPr>
                <a:t> Improve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radiative</a:t>
              </a:r>
              <a:r>
                <a:rPr lang="en-US" sz="2000" dirty="0" smtClean="0">
                  <a:solidFill>
                    <a:schemeClr val="bg1"/>
                  </a:solidFill>
                </a:rPr>
                <a:t> transfer (add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Comptonization</a:t>
              </a:r>
              <a:r>
                <a:rPr lang="en-US" sz="2000" dirty="0" smtClean="0">
                  <a:solidFill>
                    <a:schemeClr val="bg1"/>
                  </a:solidFill>
                </a:rPr>
                <a:t>)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000" dirty="0" smtClean="0">
                  <a:solidFill>
                    <a:schemeClr val="bg1"/>
                  </a:solidFill>
                </a:rPr>
                <a:t> Apply to other LLAGNs &amp; jets (M87, M31, M81, 3C 279, IC 1459,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Fornax</a:t>
              </a:r>
              <a:r>
                <a:rPr lang="en-US" sz="2000" dirty="0" smtClean="0">
                  <a:solidFill>
                    <a:schemeClr val="bg1"/>
                  </a:solidFill>
                </a:rPr>
                <a:t> A)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4398" y="3872343"/>
              <a:ext cx="7577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0BD0D9">
                      <a:tint val="90000"/>
                      <a:satMod val="120000"/>
                    </a:srgb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Calibri"/>
                  <a:ea typeface="+mj-ea"/>
                  <a:cs typeface="+mj-cs"/>
                </a:rPr>
                <a:t>Future work</a:t>
              </a:r>
              <a:endParaRPr lang="en-US" sz="11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71800" y="6248400"/>
            <a:ext cx="25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 papers/day on </a:t>
            </a:r>
            <a:r>
              <a:rPr lang="en-US" dirty="0" err="1" smtClean="0">
                <a:solidFill>
                  <a:srgbClr val="FFFF00"/>
                </a:solidFill>
              </a:rPr>
              <a:t>astro</a:t>
            </a:r>
            <a:r>
              <a:rPr lang="en-US" dirty="0" smtClean="0">
                <a:solidFill>
                  <a:srgbClr val="FFFF00"/>
                </a:solidFill>
              </a:rPr>
              <a:t>-ph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Galactic Center Black Hole </a:t>
            </a:r>
            <a:r>
              <a:rPr lang="en-US" dirty="0" err="1" smtClean="0">
                <a:solidFill>
                  <a:srgbClr val="FFFF00"/>
                </a:solidFill>
              </a:rPr>
              <a:t>Sgr</a:t>
            </a:r>
            <a:r>
              <a:rPr lang="en-US" dirty="0" smtClean="0">
                <a:solidFill>
                  <a:srgbClr val="FFFF00"/>
                </a:solidFill>
              </a:rPr>
              <a:t> A*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679" y="135824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Closest to us – easier to study?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Not really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62600" y="1752600"/>
            <a:ext cx="3264726" cy="630390"/>
            <a:chOff x="152400" y="1752600"/>
            <a:chExt cx="3264726" cy="630390"/>
          </a:xfrm>
        </p:grpSpPr>
        <p:sp>
          <p:nvSpPr>
            <p:cNvPr id="7" name="TextBox 6"/>
            <p:cNvSpPr txBox="1"/>
            <p:nvPr/>
          </p:nvSpPr>
          <p:spPr>
            <a:xfrm>
              <a:off x="1715984" y="2075213"/>
              <a:ext cx="170114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Balick</a:t>
              </a:r>
              <a:r>
                <a:rPr lang="en-US" sz="1400" dirty="0" smtClean="0">
                  <a:solidFill>
                    <a:schemeClr val="bg1"/>
                  </a:solidFill>
                </a:rPr>
                <a:t> &amp; Brown 1974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1752600"/>
              <a:ext cx="2846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Discovered as a radio source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6563" y="4132868"/>
            <a:ext cx="3244799" cy="1371600"/>
            <a:chOff x="152400" y="2362200"/>
            <a:chExt cx="3244799" cy="1371600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" y="2362200"/>
              <a:ext cx="3244799" cy="917377"/>
              <a:chOff x="304800" y="2438400"/>
              <a:chExt cx="3244799" cy="91737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04800" y="2438400"/>
                <a:ext cx="32447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Monitoring of stellar orbits 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                      =&gt; black hole inside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200" y="3048000"/>
                <a:ext cx="2971800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/>
                    </a:solidFill>
                  </a:rPr>
                  <a:t>Ghez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et al. 2008; Gillessen et al. 2009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28600" y="3352800"/>
            <a:ext cx="172452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3" name="Equation" r:id="rId4" imgW="1091880" imgH="241200" progId="Equation.3">
                    <p:embed/>
                  </p:oleObj>
                </mc:Choice>
                <mc:Fallback>
                  <p:oleObj name="Equation" r:id="rId4" imgW="109188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3352800"/>
                          <a:ext cx="1724527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68" name="Object 4"/>
            <p:cNvGraphicFramePr>
              <a:graphicFrameLocks noChangeAspect="1"/>
            </p:cNvGraphicFramePr>
            <p:nvPr/>
          </p:nvGraphicFramePr>
          <p:xfrm>
            <a:off x="2214563" y="3395663"/>
            <a:ext cx="10826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4" name="Equation" r:id="rId6" imgW="685800" imgH="203040" progId="Equation.3">
                    <p:embed/>
                  </p:oleObj>
                </mc:Choice>
                <mc:Fallback>
                  <p:oleObj name="Equation" r:id="rId6" imgW="68580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563" y="3395663"/>
                          <a:ext cx="10826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5059052" y="3356728"/>
            <a:ext cx="3913048" cy="3252849"/>
            <a:chOff x="196932" y="3497285"/>
            <a:chExt cx="3913048" cy="3252849"/>
          </a:xfrm>
        </p:grpSpPr>
        <p:grpSp>
          <p:nvGrpSpPr>
            <p:cNvPr id="26" name="Group 25"/>
            <p:cNvGrpSpPr/>
            <p:nvPr/>
          </p:nvGrpSpPr>
          <p:grpSpPr>
            <a:xfrm>
              <a:off x="392874" y="3497285"/>
              <a:ext cx="3268792" cy="762000"/>
              <a:chOff x="228600" y="3581400"/>
              <a:chExt cx="3268792" cy="7620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28600" y="3581400"/>
                <a:ext cx="3268792" cy="635338"/>
                <a:chOff x="152400" y="1752600"/>
                <a:chExt cx="3268792" cy="63533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804059" y="2080161"/>
                  <a:ext cx="161713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Narayan et al. 1998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52400" y="1752600"/>
                  <a:ext cx="2833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Dramatically underluminous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aphicFrame>
            <p:nvGraphicFramePr>
              <p:cNvPr id="23" name="Object 22"/>
              <p:cNvGraphicFramePr>
                <a:graphicFrameLocks noChangeAspect="1"/>
              </p:cNvGraphicFramePr>
              <p:nvPr/>
            </p:nvGraphicFramePr>
            <p:xfrm>
              <a:off x="304800" y="3886200"/>
              <a:ext cx="1491614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075" name="Equation" r:id="rId8" imgW="787320" imgH="241200" progId="Equation.3">
                      <p:embed/>
                    </p:oleObj>
                  </mc:Choice>
                  <mc:Fallback>
                    <p:oleObj name="Equation" r:id="rId8" imgW="787320" imgH="2412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lum bright="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800" y="3886200"/>
                            <a:ext cx="1491614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88070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6932" y="4240297"/>
              <a:ext cx="3142909" cy="2509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3364674" y="5097485"/>
              <a:ext cx="377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vs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8073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3745674" y="4868885"/>
              <a:ext cx="36430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5" descr="http://www.astro.ucla.edu/~ghezgroup/gc/images/05jullgs_movi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3048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038600" y="3810000"/>
            <a:ext cx="801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Keck-UCLA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GC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" y="36612"/>
            <a:ext cx="9040306" cy="8023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Physics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accretion rate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6096000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Real galactic nuclei have </a:t>
            </a:r>
          </a:p>
          <a:p>
            <a:pPr algn="ctr"/>
            <a:r>
              <a:rPr lang="en-US" dirty="0" err="1" smtClean="0"/>
              <a:t>L</a:t>
            </a:r>
            <a:r>
              <a:rPr lang="en-US" baseline="-25000" dirty="0" err="1" smtClean="0"/>
              <a:t>bol</a:t>
            </a:r>
            <a:r>
              <a:rPr lang="en-US" dirty="0" smtClean="0"/>
              <a:t>/L</a:t>
            </a:r>
            <a:r>
              <a:rPr lang="en-US" baseline="-25000" dirty="0" smtClean="0"/>
              <a:t>edd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r>
              <a:rPr lang="en-US" dirty="0" smtClean="0"/>
              <a:t> =&gt; low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31530" y="6222476"/>
            <a:ext cx="241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Sgr</a:t>
            </a:r>
            <a:r>
              <a:rPr lang="en-US" dirty="0" smtClean="0"/>
              <a:t> A* has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bol</a:t>
            </a:r>
            <a:r>
              <a:rPr lang="en-US" dirty="0" smtClean="0"/>
              <a:t>/L</a:t>
            </a:r>
            <a:r>
              <a:rPr lang="en-US" baseline="-25000" dirty="0" smtClean="0"/>
              <a:t>edd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/>
              <a:t>10</a:t>
            </a:r>
            <a:r>
              <a:rPr lang="en-US" baseline="30000" dirty="0" smtClean="0"/>
              <a:t>-8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133600" y="838200"/>
            <a:ext cx="48768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90" name="Picture 2" descr="C:\study\accretion\thesis\! defense\accretion_reg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800600" cy="4648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200000">
            <a:off x="705439" y="2879103"/>
            <a:ext cx="246433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Esin</a:t>
            </a:r>
            <a:r>
              <a:rPr lang="en-US" sz="1400" dirty="0" smtClean="0">
                <a:solidFill>
                  <a:schemeClr val="bg1"/>
                </a:solidFill>
              </a:rPr>
              <a:t>, McClintock, Narayan 1998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7315200"/>
            <a:ext cx="101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bol</a:t>
            </a:r>
            <a:r>
              <a:rPr lang="en-US" dirty="0" smtClean="0"/>
              <a:t>/</a:t>
            </a:r>
            <a:r>
              <a:rPr lang="en-US" dirty="0" err="1" smtClean="0"/>
              <a:t>L</a:t>
            </a:r>
            <a:r>
              <a:rPr lang="en-US" baseline="-25000" dirty="0" err="1" smtClean="0"/>
              <a:t>Edd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24726" y="1841370"/>
            <a:ext cx="1015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Thin disk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26297" y="2200374"/>
            <a:ext cx="162141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Shakura</a:t>
            </a:r>
            <a:r>
              <a:rPr lang="en-US" sz="1100" dirty="0" smtClean="0"/>
              <a:t> &amp; </a:t>
            </a:r>
            <a:r>
              <a:rPr lang="en-US" sz="1100" dirty="0" err="1" smtClean="0"/>
              <a:t>Sunyaev</a:t>
            </a:r>
            <a:r>
              <a:rPr lang="en-US" sz="1100" dirty="0" smtClean="0"/>
              <a:t> 1973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173457" y="3602612"/>
            <a:ext cx="153946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ADAF</a:t>
            </a:r>
          </a:p>
          <a:p>
            <a:pPr algn="ctr"/>
            <a:r>
              <a:rPr lang="en-US" sz="1200" dirty="0" smtClean="0"/>
              <a:t>Advection-dominated</a:t>
            </a:r>
          </a:p>
          <a:p>
            <a:pPr algn="ctr"/>
            <a:r>
              <a:rPr lang="en-US" sz="1200" dirty="0" smtClean="0"/>
              <a:t>accretion flow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9800" y="3372440"/>
            <a:ext cx="1214487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Narayan, Yi 1994+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3285" y="4432955"/>
            <a:ext cx="26920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density, high T plasma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3882" y="4987565"/>
            <a:ext cx="21910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mean free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06407" y="5565087"/>
            <a:ext cx="13837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Conduction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088876" y="4806885"/>
            <a:ext cx="457200" cy="18932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098303" y="5392132"/>
            <a:ext cx="457200" cy="18932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313220" y="4135580"/>
            <a:ext cx="272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43BF1"/>
                </a:solidFill>
              </a:rPr>
              <a:t>Other effects/flow types</a:t>
            </a:r>
            <a:endParaRPr lang="en-US" dirty="0">
              <a:solidFill>
                <a:srgbClr val="443BF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43434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51429" y="5646656"/>
            <a:ext cx="193450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Johnson, </a:t>
            </a:r>
            <a:r>
              <a:rPr lang="en-US" sz="1400" dirty="0" err="1" smtClean="0"/>
              <a:t>Quataert</a:t>
            </a:r>
            <a:r>
              <a:rPr lang="en-US" sz="1400" dirty="0" smtClean="0"/>
              <a:t> 2007</a:t>
            </a:r>
            <a:endParaRPr lang="en-US" sz="1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65800" y="901700"/>
          <a:ext cx="71402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1" name="Equation" r:id="rId4" imgW="558720" imgH="228600" progId="Equation.3">
                  <p:embed/>
                </p:oleObj>
              </mc:Choice>
              <mc:Fallback>
                <p:oleObj name="Equation" r:id="rId4" imgW="55872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901700"/>
                        <a:ext cx="714022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3159125" y="6407150"/>
          <a:ext cx="850900" cy="3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2" name="Equation" r:id="rId6" imgW="558720" imgH="228600" progId="Equation.3">
                  <p:embed/>
                </p:oleObj>
              </mc:Choice>
              <mc:Fallback>
                <p:oleObj name="Equation" r:id="rId6" imgW="558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6407150"/>
                        <a:ext cx="850900" cy="347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46213" y="56827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90600" y="6858000"/>
            <a:ext cx="6985330" cy="919720"/>
            <a:chOff x="982683" y="998517"/>
            <a:chExt cx="6985330" cy="919720"/>
          </a:xfrm>
        </p:grpSpPr>
        <p:sp>
          <p:nvSpPr>
            <p:cNvPr id="27" name="Rectangle 26"/>
            <p:cNvSpPr/>
            <p:nvPr/>
          </p:nvSpPr>
          <p:spPr>
            <a:xfrm>
              <a:off x="3015013" y="1548905"/>
              <a:ext cx="4953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6F8D0"/>
                  </a:solidFill>
                  <a:latin typeface="Arial" pitchFamily="34" charset="0"/>
                  <a:cs typeface="Arial" pitchFamily="34" charset="0"/>
                </a:rPr>
                <a:t>Electron conduction dominates </a:t>
              </a:r>
              <a:r>
                <a:rPr lang="en-US" dirty="0" smtClean="0">
                  <a:solidFill>
                    <a:srgbClr val="FF75FF"/>
                  </a:solidFill>
                  <a:latin typeface="Arial" pitchFamily="34" charset="0"/>
                  <a:cs typeface="Arial" pitchFamily="34" charset="0"/>
                </a:rPr>
                <a:t>convection 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etc.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2683" y="998517"/>
              <a:ext cx="428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Large e</a:t>
              </a:r>
              <a:r>
                <a:rPr lang="en-US" sz="20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mean free path near </a:t>
              </a:r>
              <a:r>
                <a:rPr lang="en-US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Sgr</a:t>
              </a:r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A*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3512127" y="1389413"/>
              <a:ext cx="381000" cy="2286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95500" y="8681135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Damped by a factor of 3~5 in tangled magnetic fields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318" y="4913539"/>
            <a:ext cx="3730961" cy="731529"/>
            <a:chOff x="4127666" y="3505200"/>
            <a:chExt cx="3730961" cy="731529"/>
          </a:xfrm>
        </p:grpSpPr>
        <p:sp>
          <p:nvSpPr>
            <p:cNvPr id="42" name="TextBox 41"/>
            <p:cNvSpPr txBox="1"/>
            <p:nvPr/>
          </p:nvSpPr>
          <p:spPr>
            <a:xfrm>
              <a:off x="5410200" y="3505200"/>
              <a:ext cx="2448427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Narayan &amp; Medvedev 2001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95800" y="3505200"/>
              <a:ext cx="841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12551" y="3881685"/>
              <a:ext cx="2063257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solidFill>
                    <a:schemeClr val="bg1"/>
                  </a:solidFill>
                </a:rPr>
                <a:t>Ruszkowski</a:t>
              </a:r>
              <a:r>
                <a:rPr lang="en-US" sz="1600" dirty="0" smtClean="0">
                  <a:solidFill>
                    <a:schemeClr val="bg1"/>
                  </a:solidFill>
                </a:rPr>
                <a:t> &amp;</a:t>
              </a:r>
              <a:r>
                <a:rPr lang="pl-PL" sz="1600" dirty="0" smtClean="0">
                  <a:solidFill>
                    <a:schemeClr val="bg1"/>
                  </a:solidFill>
                </a:rPr>
                <a:t> Oh</a:t>
              </a:r>
              <a:r>
                <a:rPr lang="en-US" sz="1600" dirty="0" smtClean="0">
                  <a:solidFill>
                    <a:schemeClr val="bg1"/>
                  </a:solidFill>
                </a:rPr>
                <a:t> 2010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27666" y="3867397"/>
              <a:ext cx="1274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54000" y="4000500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magnetized flow: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conduction is damped 3-5 times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3390900" y="8470900"/>
            <a:ext cx="381000" cy="2286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2" y="685802"/>
            <a:ext cx="4558320" cy="307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28408" y="3081652"/>
            <a:ext cx="152779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Unbinds</a:t>
            </a:r>
          </a:p>
          <a:p>
            <a:pPr algn="ctr"/>
            <a:r>
              <a:rPr lang="en-US" dirty="0" smtClean="0"/>
              <a:t>the outer flow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289703">
            <a:off x="2686640" y="2703922"/>
            <a:ext cx="1863672" cy="557893"/>
            <a:chOff x="2567139" y="2432549"/>
            <a:chExt cx="1863672" cy="557893"/>
          </a:xfrm>
        </p:grpSpPr>
        <p:sp>
          <p:nvSpPr>
            <p:cNvPr id="59" name="Down Arrow 58"/>
            <p:cNvSpPr/>
            <p:nvPr/>
          </p:nvSpPr>
          <p:spPr>
            <a:xfrm rot="17221876">
              <a:off x="3904670" y="2464300"/>
              <a:ext cx="412554" cy="639729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019186">
              <a:off x="2567139" y="2432549"/>
              <a:ext cx="1688500" cy="2769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Conductive heat flux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4586514" y="7837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The binding energy of a gram of gas at a few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          drives off 100 kg of gas from 10</a:t>
            </a:r>
            <a:r>
              <a:rPr lang="en-US" baseline="30000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81802" y="1447801"/>
            <a:ext cx="223362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Blandford</a:t>
            </a:r>
            <a:r>
              <a:rPr lang="en-US" sz="1400" dirty="0" smtClean="0">
                <a:solidFill>
                  <a:schemeClr val="bg1"/>
                </a:solidFill>
              </a:rPr>
              <a:t> &amp; </a:t>
            </a:r>
            <a:r>
              <a:rPr lang="en-US" sz="1400" dirty="0" err="1" smtClean="0">
                <a:solidFill>
                  <a:schemeClr val="bg1"/>
                </a:solidFill>
              </a:rPr>
              <a:t>Begelman</a:t>
            </a:r>
            <a:r>
              <a:rPr lang="en-US" sz="1400" dirty="0" smtClean="0">
                <a:solidFill>
                  <a:schemeClr val="bg1"/>
                </a:solidFill>
              </a:rPr>
              <a:t> 1999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 rot="10800000">
            <a:off x="6324600" y="1447800"/>
            <a:ext cx="228600" cy="457200"/>
          </a:xfrm>
          <a:prstGeom prst="downArrow">
            <a:avLst/>
          </a:prstGeom>
          <a:solidFill>
            <a:srgbClr val="06F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562600" y="1981200"/>
            <a:ext cx="22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6F8D0"/>
                </a:solidFill>
              </a:rPr>
              <a:t>Now we know how!</a:t>
            </a:r>
            <a:endParaRPr lang="en-US" sz="2000" dirty="0">
              <a:solidFill>
                <a:srgbClr val="06F8D0"/>
              </a:solidFill>
            </a:endParaRPr>
          </a:p>
        </p:txBody>
      </p:sp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How does conduction work?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9004" y="697676"/>
            <a:ext cx="15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Equilibrates 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3581400" y="2286000"/>
            <a:ext cx="304800" cy="3048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771900" y="3132667"/>
            <a:ext cx="5162550" cy="3598333"/>
          </a:xfrm>
          <a:custGeom>
            <a:avLst/>
            <a:gdLst>
              <a:gd name="connsiteX0" fmla="*/ 2135717 w 5162550"/>
              <a:gd name="connsiteY0" fmla="*/ 893233 h 3598333"/>
              <a:gd name="connsiteX1" fmla="*/ 2973917 w 5162550"/>
              <a:gd name="connsiteY1" fmla="*/ 1058333 h 3598333"/>
              <a:gd name="connsiteX2" fmla="*/ 3113617 w 5162550"/>
              <a:gd name="connsiteY2" fmla="*/ 1261533 h 3598333"/>
              <a:gd name="connsiteX3" fmla="*/ 3367617 w 5162550"/>
              <a:gd name="connsiteY3" fmla="*/ 944033 h 3598333"/>
              <a:gd name="connsiteX4" fmla="*/ 3443817 w 5162550"/>
              <a:gd name="connsiteY4" fmla="*/ 1477433 h 3598333"/>
              <a:gd name="connsiteX5" fmla="*/ 2961217 w 5162550"/>
              <a:gd name="connsiteY5" fmla="*/ 1464733 h 3598333"/>
              <a:gd name="connsiteX6" fmla="*/ 2631017 w 5162550"/>
              <a:gd name="connsiteY6" fmla="*/ 1185333 h 3598333"/>
              <a:gd name="connsiteX7" fmla="*/ 2453217 w 5162550"/>
              <a:gd name="connsiteY7" fmla="*/ 1807633 h 3598333"/>
              <a:gd name="connsiteX8" fmla="*/ 3012017 w 5162550"/>
              <a:gd name="connsiteY8" fmla="*/ 1731433 h 3598333"/>
              <a:gd name="connsiteX9" fmla="*/ 3088217 w 5162550"/>
              <a:gd name="connsiteY9" fmla="*/ 817033 h 3598333"/>
              <a:gd name="connsiteX10" fmla="*/ 3875617 w 5162550"/>
              <a:gd name="connsiteY10" fmla="*/ 817033 h 3598333"/>
              <a:gd name="connsiteX11" fmla="*/ 3888317 w 5162550"/>
              <a:gd name="connsiteY11" fmla="*/ 2391833 h 3598333"/>
              <a:gd name="connsiteX12" fmla="*/ 3621617 w 5162550"/>
              <a:gd name="connsiteY12" fmla="*/ 1617133 h 3598333"/>
              <a:gd name="connsiteX13" fmla="*/ 3012017 w 5162550"/>
              <a:gd name="connsiteY13" fmla="*/ 829733 h 3598333"/>
              <a:gd name="connsiteX14" fmla="*/ 2186517 w 5162550"/>
              <a:gd name="connsiteY14" fmla="*/ 1363133 h 3598333"/>
              <a:gd name="connsiteX15" fmla="*/ 2097617 w 5162550"/>
              <a:gd name="connsiteY15" fmla="*/ 2544233 h 3598333"/>
              <a:gd name="connsiteX16" fmla="*/ 2123017 w 5162550"/>
              <a:gd name="connsiteY16" fmla="*/ 3014133 h 3598333"/>
              <a:gd name="connsiteX17" fmla="*/ 2580217 w 5162550"/>
              <a:gd name="connsiteY17" fmla="*/ 2633133 h 3598333"/>
              <a:gd name="connsiteX18" fmla="*/ 2478617 w 5162550"/>
              <a:gd name="connsiteY18" fmla="*/ 1579033 h 3598333"/>
              <a:gd name="connsiteX19" fmla="*/ 1792817 w 5162550"/>
              <a:gd name="connsiteY19" fmla="*/ 1782233 h 3598333"/>
              <a:gd name="connsiteX20" fmla="*/ 2986617 w 5162550"/>
              <a:gd name="connsiteY20" fmla="*/ 2048933 h 3598333"/>
              <a:gd name="connsiteX21" fmla="*/ 3545417 w 5162550"/>
              <a:gd name="connsiteY21" fmla="*/ 1274233 h 3598333"/>
              <a:gd name="connsiteX22" fmla="*/ 4091517 w 5162550"/>
              <a:gd name="connsiteY22" fmla="*/ 1007533 h 3598333"/>
              <a:gd name="connsiteX23" fmla="*/ 5031317 w 5162550"/>
              <a:gd name="connsiteY23" fmla="*/ 867833 h 3598333"/>
              <a:gd name="connsiteX24" fmla="*/ 3964517 w 5162550"/>
              <a:gd name="connsiteY24" fmla="*/ 2074333 h 3598333"/>
              <a:gd name="connsiteX25" fmla="*/ 3113617 w 5162550"/>
              <a:gd name="connsiteY25" fmla="*/ 2531533 h 3598333"/>
              <a:gd name="connsiteX26" fmla="*/ 3088217 w 5162550"/>
              <a:gd name="connsiteY26" fmla="*/ 3369733 h 3598333"/>
              <a:gd name="connsiteX27" fmla="*/ 3164417 w 5162550"/>
              <a:gd name="connsiteY27" fmla="*/ 2671233 h 3598333"/>
              <a:gd name="connsiteX28" fmla="*/ 3621617 w 5162550"/>
              <a:gd name="connsiteY28" fmla="*/ 1604433 h 3598333"/>
              <a:gd name="connsiteX29" fmla="*/ 4510617 w 5162550"/>
              <a:gd name="connsiteY29" fmla="*/ 2048933 h 3598333"/>
              <a:gd name="connsiteX30" fmla="*/ 4231217 w 5162550"/>
              <a:gd name="connsiteY30" fmla="*/ 2709333 h 3598333"/>
              <a:gd name="connsiteX31" fmla="*/ 3659717 w 5162550"/>
              <a:gd name="connsiteY31" fmla="*/ 2112433 h 3598333"/>
              <a:gd name="connsiteX32" fmla="*/ 3685117 w 5162550"/>
              <a:gd name="connsiteY32" fmla="*/ 677333 h 3598333"/>
              <a:gd name="connsiteX33" fmla="*/ 4116917 w 5162550"/>
              <a:gd name="connsiteY33" fmla="*/ 550333 h 3598333"/>
              <a:gd name="connsiteX34" fmla="*/ 4485217 w 5162550"/>
              <a:gd name="connsiteY34" fmla="*/ 2226733 h 3598333"/>
              <a:gd name="connsiteX35" fmla="*/ 4840817 w 5162550"/>
              <a:gd name="connsiteY35" fmla="*/ 1401233 h 3598333"/>
              <a:gd name="connsiteX36" fmla="*/ 4142317 w 5162550"/>
              <a:gd name="connsiteY36" fmla="*/ 778933 h 3598333"/>
              <a:gd name="connsiteX37" fmla="*/ 649817 w 5162550"/>
              <a:gd name="connsiteY37" fmla="*/ 1845733 h 3598333"/>
              <a:gd name="connsiteX38" fmla="*/ 243417 w 5162550"/>
              <a:gd name="connsiteY38" fmla="*/ 2531533 h 3598333"/>
              <a:gd name="connsiteX39" fmla="*/ 1538817 w 5162550"/>
              <a:gd name="connsiteY39" fmla="*/ 766233 h 3598333"/>
              <a:gd name="connsiteX40" fmla="*/ 1475317 w 5162550"/>
              <a:gd name="connsiteY40" fmla="*/ 1109133 h 3598333"/>
              <a:gd name="connsiteX41" fmla="*/ 1513417 w 5162550"/>
              <a:gd name="connsiteY41" fmla="*/ 2442633 h 3598333"/>
              <a:gd name="connsiteX42" fmla="*/ 1640417 w 5162550"/>
              <a:gd name="connsiteY42" fmla="*/ 2722033 h 3598333"/>
              <a:gd name="connsiteX43" fmla="*/ 2059517 w 5162550"/>
              <a:gd name="connsiteY43" fmla="*/ 867833 h 3598333"/>
              <a:gd name="connsiteX44" fmla="*/ 2084917 w 5162550"/>
              <a:gd name="connsiteY44" fmla="*/ 1591733 h 3598333"/>
              <a:gd name="connsiteX45" fmla="*/ 1056217 w 5162550"/>
              <a:gd name="connsiteY45" fmla="*/ 1604433 h 3598333"/>
              <a:gd name="connsiteX46" fmla="*/ 675217 w 5162550"/>
              <a:gd name="connsiteY46" fmla="*/ 817033 h 3598333"/>
              <a:gd name="connsiteX47" fmla="*/ 1005417 w 5162550"/>
              <a:gd name="connsiteY47" fmla="*/ 2379133 h 3598333"/>
              <a:gd name="connsiteX48" fmla="*/ 1792817 w 5162550"/>
              <a:gd name="connsiteY48" fmla="*/ 2353733 h 3598333"/>
              <a:gd name="connsiteX49" fmla="*/ 2453217 w 5162550"/>
              <a:gd name="connsiteY49" fmla="*/ 855133 h 3598333"/>
              <a:gd name="connsiteX50" fmla="*/ 2872317 w 5162550"/>
              <a:gd name="connsiteY50" fmla="*/ 626533 h 3598333"/>
              <a:gd name="connsiteX51" fmla="*/ 2885017 w 5162550"/>
              <a:gd name="connsiteY51" fmla="*/ 1756833 h 3598333"/>
              <a:gd name="connsiteX52" fmla="*/ 3062817 w 5162550"/>
              <a:gd name="connsiteY52" fmla="*/ 2239433 h 3598333"/>
              <a:gd name="connsiteX53" fmla="*/ 3723217 w 5162550"/>
              <a:gd name="connsiteY53" fmla="*/ 1147233 h 3598333"/>
              <a:gd name="connsiteX54" fmla="*/ 3685117 w 5162550"/>
              <a:gd name="connsiteY54" fmla="*/ 778933 h 3598333"/>
              <a:gd name="connsiteX55" fmla="*/ 2491317 w 5162550"/>
              <a:gd name="connsiteY55" fmla="*/ 778933 h 3598333"/>
              <a:gd name="connsiteX56" fmla="*/ 1754717 w 5162550"/>
              <a:gd name="connsiteY56" fmla="*/ 1083733 h 3598333"/>
              <a:gd name="connsiteX57" fmla="*/ 1691217 w 5162550"/>
              <a:gd name="connsiteY57" fmla="*/ 2023533 h 3598333"/>
              <a:gd name="connsiteX58" fmla="*/ 1576917 w 5162550"/>
              <a:gd name="connsiteY58" fmla="*/ 2582333 h 3598333"/>
              <a:gd name="connsiteX59" fmla="*/ 1399117 w 5162550"/>
              <a:gd name="connsiteY59" fmla="*/ 2772833 h 3598333"/>
              <a:gd name="connsiteX60" fmla="*/ 1107017 w 5162550"/>
              <a:gd name="connsiteY60" fmla="*/ 2798233 h 3598333"/>
              <a:gd name="connsiteX61" fmla="*/ 814917 w 5162550"/>
              <a:gd name="connsiteY61" fmla="*/ 2226733 h 3598333"/>
              <a:gd name="connsiteX62" fmla="*/ 726017 w 5162550"/>
              <a:gd name="connsiteY62" fmla="*/ 1642533 h 3598333"/>
              <a:gd name="connsiteX63" fmla="*/ 637117 w 5162550"/>
              <a:gd name="connsiteY63" fmla="*/ 1007533 h 3598333"/>
              <a:gd name="connsiteX64" fmla="*/ 1475317 w 5162550"/>
              <a:gd name="connsiteY64" fmla="*/ 804333 h 3598333"/>
              <a:gd name="connsiteX65" fmla="*/ 1526117 w 5162550"/>
              <a:gd name="connsiteY65" fmla="*/ 905933 h 3598333"/>
              <a:gd name="connsiteX66" fmla="*/ 1462617 w 5162550"/>
              <a:gd name="connsiteY66" fmla="*/ 1312333 h 3598333"/>
              <a:gd name="connsiteX67" fmla="*/ 1030817 w 5162550"/>
              <a:gd name="connsiteY67" fmla="*/ 2137833 h 3598333"/>
              <a:gd name="connsiteX68" fmla="*/ 1094317 w 5162550"/>
              <a:gd name="connsiteY68" fmla="*/ 2734733 h 3598333"/>
              <a:gd name="connsiteX69" fmla="*/ 1424517 w 5162550"/>
              <a:gd name="connsiteY69" fmla="*/ 2607733 h 3598333"/>
              <a:gd name="connsiteX70" fmla="*/ 1424517 w 5162550"/>
              <a:gd name="connsiteY70" fmla="*/ 1718733 h 3598333"/>
              <a:gd name="connsiteX71" fmla="*/ 1830917 w 5162550"/>
              <a:gd name="connsiteY71" fmla="*/ 918633 h 3598333"/>
              <a:gd name="connsiteX72" fmla="*/ 2237317 w 5162550"/>
              <a:gd name="connsiteY72" fmla="*/ 1020233 h 3598333"/>
              <a:gd name="connsiteX73" fmla="*/ 3697817 w 5162550"/>
              <a:gd name="connsiteY73" fmla="*/ 1299633 h 3598333"/>
              <a:gd name="connsiteX74" fmla="*/ 4332817 w 5162550"/>
              <a:gd name="connsiteY74" fmla="*/ 1604433 h 3598333"/>
              <a:gd name="connsiteX75" fmla="*/ 4434417 w 5162550"/>
              <a:gd name="connsiteY75" fmla="*/ 1998133 h 3598333"/>
              <a:gd name="connsiteX76" fmla="*/ 4320117 w 5162550"/>
              <a:gd name="connsiteY76" fmla="*/ 2112433 h 3598333"/>
              <a:gd name="connsiteX77" fmla="*/ 3240617 w 5162550"/>
              <a:gd name="connsiteY77" fmla="*/ 2099733 h 3598333"/>
              <a:gd name="connsiteX78" fmla="*/ 2758017 w 5162550"/>
              <a:gd name="connsiteY78" fmla="*/ 2125133 h 3598333"/>
              <a:gd name="connsiteX79" fmla="*/ 2656417 w 5162550"/>
              <a:gd name="connsiteY79" fmla="*/ 2341033 h 3598333"/>
              <a:gd name="connsiteX80" fmla="*/ 2897717 w 5162550"/>
              <a:gd name="connsiteY80" fmla="*/ 2595033 h 3598333"/>
              <a:gd name="connsiteX81" fmla="*/ 3862917 w 5162550"/>
              <a:gd name="connsiteY81" fmla="*/ 2810933 h 3598333"/>
              <a:gd name="connsiteX82" fmla="*/ 4370917 w 5162550"/>
              <a:gd name="connsiteY82" fmla="*/ 2899833 h 3598333"/>
              <a:gd name="connsiteX83" fmla="*/ 3888317 w 5162550"/>
              <a:gd name="connsiteY83" fmla="*/ 3496733 h 3598333"/>
              <a:gd name="connsiteX84" fmla="*/ 2402417 w 5162550"/>
              <a:gd name="connsiteY84" fmla="*/ 3230033 h 3598333"/>
              <a:gd name="connsiteX85" fmla="*/ 1678517 w 5162550"/>
              <a:gd name="connsiteY85" fmla="*/ 1286933 h 3598333"/>
              <a:gd name="connsiteX86" fmla="*/ 1246717 w 5162550"/>
              <a:gd name="connsiteY86" fmla="*/ 931333 h 3598333"/>
              <a:gd name="connsiteX87" fmla="*/ 687917 w 5162550"/>
              <a:gd name="connsiteY87" fmla="*/ 1083733 h 3598333"/>
              <a:gd name="connsiteX88" fmla="*/ 433917 w 5162550"/>
              <a:gd name="connsiteY88" fmla="*/ 1299633 h 3598333"/>
              <a:gd name="connsiteX89" fmla="*/ 370417 w 5162550"/>
              <a:gd name="connsiteY89" fmla="*/ 1896533 h 3598333"/>
              <a:gd name="connsiteX90" fmla="*/ 929217 w 5162550"/>
              <a:gd name="connsiteY90" fmla="*/ 2391833 h 3598333"/>
              <a:gd name="connsiteX91" fmla="*/ 1957917 w 5162550"/>
              <a:gd name="connsiteY91" fmla="*/ 2595033 h 3598333"/>
              <a:gd name="connsiteX92" fmla="*/ 2288117 w 5162550"/>
              <a:gd name="connsiteY92" fmla="*/ 2518833 h 3598333"/>
              <a:gd name="connsiteX93" fmla="*/ 2440517 w 5162550"/>
              <a:gd name="connsiteY93" fmla="*/ 588433 h 3598333"/>
              <a:gd name="connsiteX94" fmla="*/ 3012017 w 5162550"/>
              <a:gd name="connsiteY94" fmla="*/ 855133 h 3598333"/>
              <a:gd name="connsiteX95" fmla="*/ 2973917 w 5162550"/>
              <a:gd name="connsiteY95" fmla="*/ 1490133 h 3598333"/>
              <a:gd name="connsiteX96" fmla="*/ 3240617 w 5162550"/>
              <a:gd name="connsiteY96" fmla="*/ 1566333 h 3598333"/>
              <a:gd name="connsiteX97" fmla="*/ 3418417 w 5162550"/>
              <a:gd name="connsiteY97" fmla="*/ 1413933 h 3598333"/>
              <a:gd name="connsiteX98" fmla="*/ 3774017 w 5162550"/>
              <a:gd name="connsiteY98" fmla="*/ 321733 h 3598333"/>
              <a:gd name="connsiteX99" fmla="*/ 4002617 w 5162550"/>
              <a:gd name="connsiteY99" fmla="*/ 29633 h 3598333"/>
              <a:gd name="connsiteX100" fmla="*/ 4218517 w 5162550"/>
              <a:gd name="connsiteY100" fmla="*/ 499533 h 3598333"/>
              <a:gd name="connsiteX101" fmla="*/ 4231217 w 5162550"/>
              <a:gd name="connsiteY101" fmla="*/ 1058333 h 3598333"/>
              <a:gd name="connsiteX102" fmla="*/ 5056717 w 5162550"/>
              <a:gd name="connsiteY102" fmla="*/ 1198033 h 3598333"/>
              <a:gd name="connsiteX103" fmla="*/ 4866217 w 5162550"/>
              <a:gd name="connsiteY103" fmla="*/ 1680633 h 3598333"/>
              <a:gd name="connsiteX104" fmla="*/ 4891617 w 5162550"/>
              <a:gd name="connsiteY104" fmla="*/ 2315633 h 3598333"/>
              <a:gd name="connsiteX105" fmla="*/ 4726517 w 5162550"/>
              <a:gd name="connsiteY105" fmla="*/ 2455333 h 3598333"/>
              <a:gd name="connsiteX106" fmla="*/ 4193117 w 5162550"/>
              <a:gd name="connsiteY106" fmla="*/ 2544233 h 3598333"/>
              <a:gd name="connsiteX107" fmla="*/ 4078817 w 5162550"/>
              <a:gd name="connsiteY107" fmla="*/ 2582333 h 3598333"/>
              <a:gd name="connsiteX108" fmla="*/ 3139017 w 5162550"/>
              <a:gd name="connsiteY108" fmla="*/ 2074333 h 3598333"/>
              <a:gd name="connsiteX109" fmla="*/ 2631017 w 5162550"/>
              <a:gd name="connsiteY109" fmla="*/ 2379133 h 3598333"/>
              <a:gd name="connsiteX110" fmla="*/ 1754717 w 5162550"/>
              <a:gd name="connsiteY110" fmla="*/ 2645833 h 3598333"/>
              <a:gd name="connsiteX111" fmla="*/ 1195917 w 5162550"/>
              <a:gd name="connsiteY111" fmla="*/ 3014133 h 3598333"/>
              <a:gd name="connsiteX112" fmla="*/ 878417 w 5162550"/>
              <a:gd name="connsiteY112" fmla="*/ 2785533 h 3598333"/>
              <a:gd name="connsiteX113" fmla="*/ 459317 w 5162550"/>
              <a:gd name="connsiteY113" fmla="*/ 2620433 h 3598333"/>
              <a:gd name="connsiteX114" fmla="*/ 408517 w 5162550"/>
              <a:gd name="connsiteY114" fmla="*/ 2175933 h 3598333"/>
              <a:gd name="connsiteX115" fmla="*/ 40217 w 5162550"/>
              <a:gd name="connsiteY115" fmla="*/ 1706033 h 3598333"/>
              <a:gd name="connsiteX116" fmla="*/ 332317 w 5162550"/>
              <a:gd name="connsiteY116" fmla="*/ 1439333 h 3598333"/>
              <a:gd name="connsiteX117" fmla="*/ 560917 w 5162550"/>
              <a:gd name="connsiteY117" fmla="*/ 1172633 h 3598333"/>
              <a:gd name="connsiteX118" fmla="*/ 751417 w 5162550"/>
              <a:gd name="connsiteY118" fmla="*/ 1032933 h 3598333"/>
              <a:gd name="connsiteX119" fmla="*/ 1170517 w 5162550"/>
              <a:gd name="connsiteY119" fmla="*/ 715433 h 3598333"/>
              <a:gd name="connsiteX120" fmla="*/ 1513417 w 5162550"/>
              <a:gd name="connsiteY120" fmla="*/ 740833 h 3598333"/>
              <a:gd name="connsiteX121" fmla="*/ 1869017 w 5162550"/>
              <a:gd name="connsiteY121" fmla="*/ 829733 h 3598333"/>
              <a:gd name="connsiteX122" fmla="*/ 3177117 w 5162550"/>
              <a:gd name="connsiteY122" fmla="*/ 855133 h 3598333"/>
              <a:gd name="connsiteX123" fmla="*/ 3735917 w 5162550"/>
              <a:gd name="connsiteY123" fmla="*/ 1159933 h 3598333"/>
              <a:gd name="connsiteX124" fmla="*/ 4066117 w 5162550"/>
              <a:gd name="connsiteY124" fmla="*/ 1083733 h 3598333"/>
              <a:gd name="connsiteX125" fmla="*/ 4180417 w 5162550"/>
              <a:gd name="connsiteY125" fmla="*/ 702733 h 3598333"/>
              <a:gd name="connsiteX126" fmla="*/ 4256617 w 5162550"/>
              <a:gd name="connsiteY126" fmla="*/ 1934633 h 3598333"/>
              <a:gd name="connsiteX127" fmla="*/ 4739217 w 5162550"/>
              <a:gd name="connsiteY127" fmla="*/ 2150533 h 3598333"/>
              <a:gd name="connsiteX128" fmla="*/ 4739217 w 5162550"/>
              <a:gd name="connsiteY128" fmla="*/ 1172633 h 3598333"/>
              <a:gd name="connsiteX129" fmla="*/ 4688417 w 5162550"/>
              <a:gd name="connsiteY129" fmla="*/ 1985433 h 3598333"/>
              <a:gd name="connsiteX130" fmla="*/ 4688417 w 5162550"/>
              <a:gd name="connsiteY130" fmla="*/ 2010833 h 3598333"/>
              <a:gd name="connsiteX131" fmla="*/ 4688417 w 5162550"/>
              <a:gd name="connsiteY131" fmla="*/ 1934633 h 3598333"/>
              <a:gd name="connsiteX132" fmla="*/ 4739217 w 5162550"/>
              <a:gd name="connsiteY132" fmla="*/ 1782233 h 3598333"/>
              <a:gd name="connsiteX133" fmla="*/ 4739217 w 5162550"/>
              <a:gd name="connsiteY133" fmla="*/ 1820333 h 3598333"/>
              <a:gd name="connsiteX134" fmla="*/ 4675717 w 5162550"/>
              <a:gd name="connsiteY134" fmla="*/ 1553633 h 3598333"/>
              <a:gd name="connsiteX135" fmla="*/ 4675717 w 5162550"/>
              <a:gd name="connsiteY135" fmla="*/ 1528233 h 359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5162550" h="3598333">
                <a:moveTo>
                  <a:pt x="2135717" y="893233"/>
                </a:moveTo>
                <a:cubicBezTo>
                  <a:pt x="2473325" y="945091"/>
                  <a:pt x="2810934" y="996950"/>
                  <a:pt x="2973917" y="1058333"/>
                </a:cubicBezTo>
                <a:cubicBezTo>
                  <a:pt x="3136900" y="1119716"/>
                  <a:pt x="3048000" y="1280583"/>
                  <a:pt x="3113617" y="1261533"/>
                </a:cubicBezTo>
                <a:cubicBezTo>
                  <a:pt x="3179234" y="1242483"/>
                  <a:pt x="3312584" y="908050"/>
                  <a:pt x="3367617" y="944033"/>
                </a:cubicBezTo>
                <a:cubicBezTo>
                  <a:pt x="3422650" y="980016"/>
                  <a:pt x="3511550" y="1390650"/>
                  <a:pt x="3443817" y="1477433"/>
                </a:cubicBezTo>
                <a:cubicBezTo>
                  <a:pt x="3376084" y="1564216"/>
                  <a:pt x="3096684" y="1513416"/>
                  <a:pt x="2961217" y="1464733"/>
                </a:cubicBezTo>
                <a:cubicBezTo>
                  <a:pt x="2825750" y="1416050"/>
                  <a:pt x="2715684" y="1128183"/>
                  <a:pt x="2631017" y="1185333"/>
                </a:cubicBezTo>
                <a:cubicBezTo>
                  <a:pt x="2546350" y="1242483"/>
                  <a:pt x="2389717" y="1716616"/>
                  <a:pt x="2453217" y="1807633"/>
                </a:cubicBezTo>
                <a:cubicBezTo>
                  <a:pt x="2516717" y="1898650"/>
                  <a:pt x="2906184" y="1896533"/>
                  <a:pt x="3012017" y="1731433"/>
                </a:cubicBezTo>
                <a:cubicBezTo>
                  <a:pt x="3117850" y="1566333"/>
                  <a:pt x="2944284" y="969433"/>
                  <a:pt x="3088217" y="817033"/>
                </a:cubicBezTo>
                <a:cubicBezTo>
                  <a:pt x="3232150" y="664633"/>
                  <a:pt x="3742267" y="554566"/>
                  <a:pt x="3875617" y="817033"/>
                </a:cubicBezTo>
                <a:cubicBezTo>
                  <a:pt x="4008967" y="1079500"/>
                  <a:pt x="3930650" y="2258483"/>
                  <a:pt x="3888317" y="2391833"/>
                </a:cubicBezTo>
                <a:cubicBezTo>
                  <a:pt x="3845984" y="2525183"/>
                  <a:pt x="3767667" y="1877483"/>
                  <a:pt x="3621617" y="1617133"/>
                </a:cubicBezTo>
                <a:cubicBezTo>
                  <a:pt x="3475567" y="1356783"/>
                  <a:pt x="3251200" y="872066"/>
                  <a:pt x="3012017" y="829733"/>
                </a:cubicBezTo>
                <a:cubicBezTo>
                  <a:pt x="2772834" y="787400"/>
                  <a:pt x="2338917" y="1077383"/>
                  <a:pt x="2186517" y="1363133"/>
                </a:cubicBezTo>
                <a:cubicBezTo>
                  <a:pt x="2034117" y="1648883"/>
                  <a:pt x="2108200" y="2269066"/>
                  <a:pt x="2097617" y="2544233"/>
                </a:cubicBezTo>
                <a:cubicBezTo>
                  <a:pt x="2087034" y="2819400"/>
                  <a:pt x="2042584" y="2999316"/>
                  <a:pt x="2123017" y="3014133"/>
                </a:cubicBezTo>
                <a:cubicBezTo>
                  <a:pt x="2203450" y="3028950"/>
                  <a:pt x="2520950" y="2872316"/>
                  <a:pt x="2580217" y="2633133"/>
                </a:cubicBezTo>
                <a:cubicBezTo>
                  <a:pt x="2639484" y="2393950"/>
                  <a:pt x="2609850" y="1720850"/>
                  <a:pt x="2478617" y="1579033"/>
                </a:cubicBezTo>
                <a:cubicBezTo>
                  <a:pt x="2347384" y="1437216"/>
                  <a:pt x="1708150" y="1703916"/>
                  <a:pt x="1792817" y="1782233"/>
                </a:cubicBezTo>
                <a:cubicBezTo>
                  <a:pt x="1877484" y="1860550"/>
                  <a:pt x="2694517" y="2133600"/>
                  <a:pt x="2986617" y="2048933"/>
                </a:cubicBezTo>
                <a:cubicBezTo>
                  <a:pt x="3278717" y="1964266"/>
                  <a:pt x="3361267" y="1447800"/>
                  <a:pt x="3545417" y="1274233"/>
                </a:cubicBezTo>
                <a:cubicBezTo>
                  <a:pt x="3729567" y="1100666"/>
                  <a:pt x="3843867" y="1075266"/>
                  <a:pt x="4091517" y="1007533"/>
                </a:cubicBezTo>
                <a:cubicBezTo>
                  <a:pt x="4339167" y="939800"/>
                  <a:pt x="5052484" y="690033"/>
                  <a:pt x="5031317" y="867833"/>
                </a:cubicBezTo>
                <a:cubicBezTo>
                  <a:pt x="5010150" y="1045633"/>
                  <a:pt x="4284134" y="1797050"/>
                  <a:pt x="3964517" y="2074333"/>
                </a:cubicBezTo>
                <a:cubicBezTo>
                  <a:pt x="3644900" y="2351616"/>
                  <a:pt x="3259667" y="2315633"/>
                  <a:pt x="3113617" y="2531533"/>
                </a:cubicBezTo>
                <a:cubicBezTo>
                  <a:pt x="2967567" y="2747433"/>
                  <a:pt x="3079750" y="3346450"/>
                  <a:pt x="3088217" y="3369733"/>
                </a:cubicBezTo>
                <a:cubicBezTo>
                  <a:pt x="3096684" y="3393016"/>
                  <a:pt x="3075517" y="2965450"/>
                  <a:pt x="3164417" y="2671233"/>
                </a:cubicBezTo>
                <a:cubicBezTo>
                  <a:pt x="3253317" y="2377016"/>
                  <a:pt x="3397250" y="1708150"/>
                  <a:pt x="3621617" y="1604433"/>
                </a:cubicBezTo>
                <a:cubicBezTo>
                  <a:pt x="3845984" y="1500716"/>
                  <a:pt x="4409017" y="1864783"/>
                  <a:pt x="4510617" y="2048933"/>
                </a:cubicBezTo>
                <a:cubicBezTo>
                  <a:pt x="4612217" y="2233083"/>
                  <a:pt x="4373034" y="2698750"/>
                  <a:pt x="4231217" y="2709333"/>
                </a:cubicBezTo>
                <a:cubicBezTo>
                  <a:pt x="4089400" y="2719916"/>
                  <a:pt x="3750734" y="2451100"/>
                  <a:pt x="3659717" y="2112433"/>
                </a:cubicBezTo>
                <a:cubicBezTo>
                  <a:pt x="3568700" y="1773766"/>
                  <a:pt x="3608917" y="937683"/>
                  <a:pt x="3685117" y="677333"/>
                </a:cubicBezTo>
                <a:cubicBezTo>
                  <a:pt x="3761317" y="416983"/>
                  <a:pt x="3983567" y="292100"/>
                  <a:pt x="4116917" y="550333"/>
                </a:cubicBezTo>
                <a:cubicBezTo>
                  <a:pt x="4250267" y="808566"/>
                  <a:pt x="4364567" y="2084916"/>
                  <a:pt x="4485217" y="2226733"/>
                </a:cubicBezTo>
                <a:cubicBezTo>
                  <a:pt x="4605867" y="2368550"/>
                  <a:pt x="4897967" y="1642533"/>
                  <a:pt x="4840817" y="1401233"/>
                </a:cubicBezTo>
                <a:cubicBezTo>
                  <a:pt x="4783667" y="1159933"/>
                  <a:pt x="4840817" y="704850"/>
                  <a:pt x="4142317" y="778933"/>
                </a:cubicBezTo>
                <a:cubicBezTo>
                  <a:pt x="3443817" y="853016"/>
                  <a:pt x="1299634" y="1553633"/>
                  <a:pt x="649817" y="1845733"/>
                </a:cubicBezTo>
                <a:cubicBezTo>
                  <a:pt x="0" y="2137833"/>
                  <a:pt x="95250" y="2711450"/>
                  <a:pt x="243417" y="2531533"/>
                </a:cubicBezTo>
                <a:cubicBezTo>
                  <a:pt x="391584" y="2351616"/>
                  <a:pt x="1333500" y="1003300"/>
                  <a:pt x="1538817" y="766233"/>
                </a:cubicBezTo>
                <a:cubicBezTo>
                  <a:pt x="1744134" y="529166"/>
                  <a:pt x="1479550" y="829733"/>
                  <a:pt x="1475317" y="1109133"/>
                </a:cubicBezTo>
                <a:cubicBezTo>
                  <a:pt x="1471084" y="1388533"/>
                  <a:pt x="1485900" y="2173816"/>
                  <a:pt x="1513417" y="2442633"/>
                </a:cubicBezTo>
                <a:cubicBezTo>
                  <a:pt x="1540934" y="2711450"/>
                  <a:pt x="1549400" y="2984500"/>
                  <a:pt x="1640417" y="2722033"/>
                </a:cubicBezTo>
                <a:cubicBezTo>
                  <a:pt x="1731434" y="2459566"/>
                  <a:pt x="1985434" y="1056216"/>
                  <a:pt x="2059517" y="867833"/>
                </a:cubicBezTo>
                <a:cubicBezTo>
                  <a:pt x="2133600" y="679450"/>
                  <a:pt x="2252134" y="1468966"/>
                  <a:pt x="2084917" y="1591733"/>
                </a:cubicBezTo>
                <a:cubicBezTo>
                  <a:pt x="1917700" y="1714500"/>
                  <a:pt x="1291167" y="1733550"/>
                  <a:pt x="1056217" y="1604433"/>
                </a:cubicBezTo>
                <a:cubicBezTo>
                  <a:pt x="821267" y="1475316"/>
                  <a:pt x="683684" y="687916"/>
                  <a:pt x="675217" y="817033"/>
                </a:cubicBezTo>
                <a:cubicBezTo>
                  <a:pt x="666750" y="946150"/>
                  <a:pt x="819150" y="2123016"/>
                  <a:pt x="1005417" y="2379133"/>
                </a:cubicBezTo>
                <a:cubicBezTo>
                  <a:pt x="1191684" y="2635250"/>
                  <a:pt x="1551517" y="2607733"/>
                  <a:pt x="1792817" y="2353733"/>
                </a:cubicBezTo>
                <a:cubicBezTo>
                  <a:pt x="2034117" y="2099733"/>
                  <a:pt x="2273300" y="1143000"/>
                  <a:pt x="2453217" y="855133"/>
                </a:cubicBezTo>
                <a:cubicBezTo>
                  <a:pt x="2633134" y="567266"/>
                  <a:pt x="2800350" y="476250"/>
                  <a:pt x="2872317" y="626533"/>
                </a:cubicBezTo>
                <a:cubicBezTo>
                  <a:pt x="2944284" y="776816"/>
                  <a:pt x="2853267" y="1488016"/>
                  <a:pt x="2885017" y="1756833"/>
                </a:cubicBezTo>
                <a:cubicBezTo>
                  <a:pt x="2916767" y="2025650"/>
                  <a:pt x="2923117" y="2341033"/>
                  <a:pt x="3062817" y="2239433"/>
                </a:cubicBezTo>
                <a:cubicBezTo>
                  <a:pt x="3202517" y="2137833"/>
                  <a:pt x="3619500" y="1390650"/>
                  <a:pt x="3723217" y="1147233"/>
                </a:cubicBezTo>
                <a:cubicBezTo>
                  <a:pt x="3826934" y="903816"/>
                  <a:pt x="3890434" y="840316"/>
                  <a:pt x="3685117" y="778933"/>
                </a:cubicBezTo>
                <a:cubicBezTo>
                  <a:pt x="3479800" y="717550"/>
                  <a:pt x="2813050" y="728133"/>
                  <a:pt x="2491317" y="778933"/>
                </a:cubicBezTo>
                <a:cubicBezTo>
                  <a:pt x="2169584" y="829733"/>
                  <a:pt x="1888067" y="876300"/>
                  <a:pt x="1754717" y="1083733"/>
                </a:cubicBezTo>
                <a:cubicBezTo>
                  <a:pt x="1621367" y="1291166"/>
                  <a:pt x="1720850" y="1773766"/>
                  <a:pt x="1691217" y="2023533"/>
                </a:cubicBezTo>
                <a:cubicBezTo>
                  <a:pt x="1661584" y="2273300"/>
                  <a:pt x="1625600" y="2457450"/>
                  <a:pt x="1576917" y="2582333"/>
                </a:cubicBezTo>
                <a:cubicBezTo>
                  <a:pt x="1528234" y="2707216"/>
                  <a:pt x="1477434" y="2736850"/>
                  <a:pt x="1399117" y="2772833"/>
                </a:cubicBezTo>
                <a:cubicBezTo>
                  <a:pt x="1320800" y="2808816"/>
                  <a:pt x="1204384" y="2889250"/>
                  <a:pt x="1107017" y="2798233"/>
                </a:cubicBezTo>
                <a:cubicBezTo>
                  <a:pt x="1009650" y="2707216"/>
                  <a:pt x="878417" y="2419350"/>
                  <a:pt x="814917" y="2226733"/>
                </a:cubicBezTo>
                <a:cubicBezTo>
                  <a:pt x="751417" y="2034116"/>
                  <a:pt x="755650" y="1845733"/>
                  <a:pt x="726017" y="1642533"/>
                </a:cubicBezTo>
                <a:cubicBezTo>
                  <a:pt x="696384" y="1439333"/>
                  <a:pt x="512234" y="1147233"/>
                  <a:pt x="637117" y="1007533"/>
                </a:cubicBezTo>
                <a:cubicBezTo>
                  <a:pt x="762000" y="867833"/>
                  <a:pt x="1327150" y="821266"/>
                  <a:pt x="1475317" y="804333"/>
                </a:cubicBezTo>
                <a:cubicBezTo>
                  <a:pt x="1623484" y="787400"/>
                  <a:pt x="1528234" y="821266"/>
                  <a:pt x="1526117" y="905933"/>
                </a:cubicBezTo>
                <a:cubicBezTo>
                  <a:pt x="1524000" y="990600"/>
                  <a:pt x="1545167" y="1107016"/>
                  <a:pt x="1462617" y="1312333"/>
                </a:cubicBezTo>
                <a:cubicBezTo>
                  <a:pt x="1380067" y="1517650"/>
                  <a:pt x="1092200" y="1900766"/>
                  <a:pt x="1030817" y="2137833"/>
                </a:cubicBezTo>
                <a:cubicBezTo>
                  <a:pt x="969434" y="2374900"/>
                  <a:pt x="1028700" y="2656416"/>
                  <a:pt x="1094317" y="2734733"/>
                </a:cubicBezTo>
                <a:cubicBezTo>
                  <a:pt x="1159934" y="2813050"/>
                  <a:pt x="1369484" y="2777066"/>
                  <a:pt x="1424517" y="2607733"/>
                </a:cubicBezTo>
                <a:cubicBezTo>
                  <a:pt x="1479550" y="2438400"/>
                  <a:pt x="1356784" y="2000250"/>
                  <a:pt x="1424517" y="1718733"/>
                </a:cubicBezTo>
                <a:cubicBezTo>
                  <a:pt x="1492250" y="1437216"/>
                  <a:pt x="1695450" y="1035050"/>
                  <a:pt x="1830917" y="918633"/>
                </a:cubicBezTo>
                <a:cubicBezTo>
                  <a:pt x="1966384" y="802216"/>
                  <a:pt x="1926167" y="956733"/>
                  <a:pt x="2237317" y="1020233"/>
                </a:cubicBezTo>
                <a:cubicBezTo>
                  <a:pt x="2548467" y="1083733"/>
                  <a:pt x="3348567" y="1202266"/>
                  <a:pt x="3697817" y="1299633"/>
                </a:cubicBezTo>
                <a:cubicBezTo>
                  <a:pt x="4047067" y="1397000"/>
                  <a:pt x="4210050" y="1488016"/>
                  <a:pt x="4332817" y="1604433"/>
                </a:cubicBezTo>
                <a:cubicBezTo>
                  <a:pt x="4455584" y="1720850"/>
                  <a:pt x="4436534" y="1913466"/>
                  <a:pt x="4434417" y="1998133"/>
                </a:cubicBezTo>
                <a:cubicBezTo>
                  <a:pt x="4432300" y="2082800"/>
                  <a:pt x="4519084" y="2095500"/>
                  <a:pt x="4320117" y="2112433"/>
                </a:cubicBezTo>
                <a:cubicBezTo>
                  <a:pt x="4121150" y="2129366"/>
                  <a:pt x="3500967" y="2097616"/>
                  <a:pt x="3240617" y="2099733"/>
                </a:cubicBezTo>
                <a:cubicBezTo>
                  <a:pt x="2980267" y="2101850"/>
                  <a:pt x="2855384" y="2084916"/>
                  <a:pt x="2758017" y="2125133"/>
                </a:cubicBezTo>
                <a:cubicBezTo>
                  <a:pt x="2660650" y="2165350"/>
                  <a:pt x="2633134" y="2262716"/>
                  <a:pt x="2656417" y="2341033"/>
                </a:cubicBezTo>
                <a:cubicBezTo>
                  <a:pt x="2679700" y="2419350"/>
                  <a:pt x="2696634" y="2516716"/>
                  <a:pt x="2897717" y="2595033"/>
                </a:cubicBezTo>
                <a:cubicBezTo>
                  <a:pt x="3098800" y="2673350"/>
                  <a:pt x="3617384" y="2760133"/>
                  <a:pt x="3862917" y="2810933"/>
                </a:cubicBezTo>
                <a:cubicBezTo>
                  <a:pt x="4108450" y="2861733"/>
                  <a:pt x="4366684" y="2785533"/>
                  <a:pt x="4370917" y="2899833"/>
                </a:cubicBezTo>
                <a:cubicBezTo>
                  <a:pt x="4375150" y="3014133"/>
                  <a:pt x="4216400" y="3441700"/>
                  <a:pt x="3888317" y="3496733"/>
                </a:cubicBezTo>
                <a:cubicBezTo>
                  <a:pt x="3560234" y="3551766"/>
                  <a:pt x="2770717" y="3598333"/>
                  <a:pt x="2402417" y="3230033"/>
                </a:cubicBezTo>
                <a:cubicBezTo>
                  <a:pt x="2034117" y="2861733"/>
                  <a:pt x="1871134" y="1670050"/>
                  <a:pt x="1678517" y="1286933"/>
                </a:cubicBezTo>
                <a:cubicBezTo>
                  <a:pt x="1485900" y="903816"/>
                  <a:pt x="1411817" y="965200"/>
                  <a:pt x="1246717" y="931333"/>
                </a:cubicBezTo>
                <a:cubicBezTo>
                  <a:pt x="1081617" y="897466"/>
                  <a:pt x="823384" y="1022350"/>
                  <a:pt x="687917" y="1083733"/>
                </a:cubicBezTo>
                <a:cubicBezTo>
                  <a:pt x="552450" y="1145116"/>
                  <a:pt x="486834" y="1164166"/>
                  <a:pt x="433917" y="1299633"/>
                </a:cubicBezTo>
                <a:cubicBezTo>
                  <a:pt x="381000" y="1435100"/>
                  <a:pt x="287867" y="1714500"/>
                  <a:pt x="370417" y="1896533"/>
                </a:cubicBezTo>
                <a:cubicBezTo>
                  <a:pt x="452967" y="2078566"/>
                  <a:pt x="664634" y="2275416"/>
                  <a:pt x="929217" y="2391833"/>
                </a:cubicBezTo>
                <a:cubicBezTo>
                  <a:pt x="1193800" y="2508250"/>
                  <a:pt x="1731434" y="2573866"/>
                  <a:pt x="1957917" y="2595033"/>
                </a:cubicBezTo>
                <a:cubicBezTo>
                  <a:pt x="2184400" y="2616200"/>
                  <a:pt x="2207684" y="2853266"/>
                  <a:pt x="2288117" y="2518833"/>
                </a:cubicBezTo>
                <a:cubicBezTo>
                  <a:pt x="2368550" y="2184400"/>
                  <a:pt x="2319867" y="865716"/>
                  <a:pt x="2440517" y="588433"/>
                </a:cubicBezTo>
                <a:cubicBezTo>
                  <a:pt x="2561167" y="311150"/>
                  <a:pt x="2923117" y="704850"/>
                  <a:pt x="3012017" y="855133"/>
                </a:cubicBezTo>
                <a:cubicBezTo>
                  <a:pt x="3100917" y="1005416"/>
                  <a:pt x="2935817" y="1371600"/>
                  <a:pt x="2973917" y="1490133"/>
                </a:cubicBezTo>
                <a:cubicBezTo>
                  <a:pt x="3012017" y="1608666"/>
                  <a:pt x="3166534" y="1579033"/>
                  <a:pt x="3240617" y="1566333"/>
                </a:cubicBezTo>
                <a:cubicBezTo>
                  <a:pt x="3314700" y="1553633"/>
                  <a:pt x="3329517" y="1621366"/>
                  <a:pt x="3418417" y="1413933"/>
                </a:cubicBezTo>
                <a:cubicBezTo>
                  <a:pt x="3507317" y="1206500"/>
                  <a:pt x="3676650" y="552450"/>
                  <a:pt x="3774017" y="321733"/>
                </a:cubicBezTo>
                <a:cubicBezTo>
                  <a:pt x="3871384" y="91016"/>
                  <a:pt x="3928534" y="0"/>
                  <a:pt x="4002617" y="29633"/>
                </a:cubicBezTo>
                <a:cubicBezTo>
                  <a:pt x="4076700" y="59266"/>
                  <a:pt x="4180417" y="328083"/>
                  <a:pt x="4218517" y="499533"/>
                </a:cubicBezTo>
                <a:cubicBezTo>
                  <a:pt x="4256617" y="670983"/>
                  <a:pt x="4091517" y="941916"/>
                  <a:pt x="4231217" y="1058333"/>
                </a:cubicBezTo>
                <a:cubicBezTo>
                  <a:pt x="4370917" y="1174750"/>
                  <a:pt x="4950884" y="1094316"/>
                  <a:pt x="5056717" y="1198033"/>
                </a:cubicBezTo>
                <a:cubicBezTo>
                  <a:pt x="5162550" y="1301750"/>
                  <a:pt x="4893734" y="1494366"/>
                  <a:pt x="4866217" y="1680633"/>
                </a:cubicBezTo>
                <a:cubicBezTo>
                  <a:pt x="4838700" y="1866900"/>
                  <a:pt x="4914900" y="2186516"/>
                  <a:pt x="4891617" y="2315633"/>
                </a:cubicBezTo>
                <a:cubicBezTo>
                  <a:pt x="4868334" y="2444750"/>
                  <a:pt x="4842934" y="2417233"/>
                  <a:pt x="4726517" y="2455333"/>
                </a:cubicBezTo>
                <a:cubicBezTo>
                  <a:pt x="4610100" y="2493433"/>
                  <a:pt x="4301067" y="2523066"/>
                  <a:pt x="4193117" y="2544233"/>
                </a:cubicBezTo>
                <a:cubicBezTo>
                  <a:pt x="4085167" y="2565400"/>
                  <a:pt x="4254500" y="2660650"/>
                  <a:pt x="4078817" y="2582333"/>
                </a:cubicBezTo>
                <a:cubicBezTo>
                  <a:pt x="3903134" y="2504016"/>
                  <a:pt x="3380317" y="2108200"/>
                  <a:pt x="3139017" y="2074333"/>
                </a:cubicBezTo>
                <a:cubicBezTo>
                  <a:pt x="2897717" y="2040466"/>
                  <a:pt x="2861734" y="2283883"/>
                  <a:pt x="2631017" y="2379133"/>
                </a:cubicBezTo>
                <a:cubicBezTo>
                  <a:pt x="2400300" y="2474383"/>
                  <a:pt x="1993900" y="2540000"/>
                  <a:pt x="1754717" y="2645833"/>
                </a:cubicBezTo>
                <a:cubicBezTo>
                  <a:pt x="1515534" y="2751666"/>
                  <a:pt x="1341967" y="2990850"/>
                  <a:pt x="1195917" y="3014133"/>
                </a:cubicBezTo>
                <a:cubicBezTo>
                  <a:pt x="1049867" y="3037416"/>
                  <a:pt x="1001184" y="2851150"/>
                  <a:pt x="878417" y="2785533"/>
                </a:cubicBezTo>
                <a:cubicBezTo>
                  <a:pt x="755650" y="2719916"/>
                  <a:pt x="537634" y="2722033"/>
                  <a:pt x="459317" y="2620433"/>
                </a:cubicBezTo>
                <a:cubicBezTo>
                  <a:pt x="381000" y="2518833"/>
                  <a:pt x="478367" y="2328333"/>
                  <a:pt x="408517" y="2175933"/>
                </a:cubicBezTo>
                <a:cubicBezTo>
                  <a:pt x="338667" y="2023533"/>
                  <a:pt x="52917" y="1828800"/>
                  <a:pt x="40217" y="1706033"/>
                </a:cubicBezTo>
                <a:cubicBezTo>
                  <a:pt x="27517" y="1583266"/>
                  <a:pt x="245534" y="1528233"/>
                  <a:pt x="332317" y="1439333"/>
                </a:cubicBezTo>
                <a:cubicBezTo>
                  <a:pt x="419100" y="1350433"/>
                  <a:pt x="491067" y="1240366"/>
                  <a:pt x="560917" y="1172633"/>
                </a:cubicBezTo>
                <a:cubicBezTo>
                  <a:pt x="630767" y="1104900"/>
                  <a:pt x="751417" y="1032933"/>
                  <a:pt x="751417" y="1032933"/>
                </a:cubicBezTo>
                <a:cubicBezTo>
                  <a:pt x="853017" y="956733"/>
                  <a:pt x="1043517" y="764116"/>
                  <a:pt x="1170517" y="715433"/>
                </a:cubicBezTo>
                <a:cubicBezTo>
                  <a:pt x="1297517" y="666750"/>
                  <a:pt x="1397000" y="721783"/>
                  <a:pt x="1513417" y="740833"/>
                </a:cubicBezTo>
                <a:cubicBezTo>
                  <a:pt x="1629834" y="759883"/>
                  <a:pt x="1591734" y="810683"/>
                  <a:pt x="1869017" y="829733"/>
                </a:cubicBezTo>
                <a:cubicBezTo>
                  <a:pt x="2146300" y="848783"/>
                  <a:pt x="2865967" y="800100"/>
                  <a:pt x="3177117" y="855133"/>
                </a:cubicBezTo>
                <a:cubicBezTo>
                  <a:pt x="3488267" y="910166"/>
                  <a:pt x="3587750" y="1121833"/>
                  <a:pt x="3735917" y="1159933"/>
                </a:cubicBezTo>
                <a:cubicBezTo>
                  <a:pt x="3884084" y="1198033"/>
                  <a:pt x="3992034" y="1159933"/>
                  <a:pt x="4066117" y="1083733"/>
                </a:cubicBezTo>
                <a:cubicBezTo>
                  <a:pt x="4140200" y="1007533"/>
                  <a:pt x="4148667" y="560916"/>
                  <a:pt x="4180417" y="702733"/>
                </a:cubicBezTo>
                <a:cubicBezTo>
                  <a:pt x="4212167" y="844550"/>
                  <a:pt x="4163484" y="1693333"/>
                  <a:pt x="4256617" y="1934633"/>
                </a:cubicBezTo>
                <a:cubicBezTo>
                  <a:pt x="4349750" y="2175933"/>
                  <a:pt x="4658784" y="2277533"/>
                  <a:pt x="4739217" y="2150533"/>
                </a:cubicBezTo>
                <a:cubicBezTo>
                  <a:pt x="4819650" y="2023533"/>
                  <a:pt x="4747684" y="1200150"/>
                  <a:pt x="4739217" y="1172633"/>
                </a:cubicBezTo>
                <a:cubicBezTo>
                  <a:pt x="4730750" y="1145116"/>
                  <a:pt x="4696884" y="1845733"/>
                  <a:pt x="4688417" y="1985433"/>
                </a:cubicBezTo>
                <a:cubicBezTo>
                  <a:pt x="4679950" y="2125133"/>
                  <a:pt x="4688417" y="2010833"/>
                  <a:pt x="4688417" y="2010833"/>
                </a:cubicBezTo>
                <a:cubicBezTo>
                  <a:pt x="4688417" y="2002366"/>
                  <a:pt x="4679950" y="1972733"/>
                  <a:pt x="4688417" y="1934633"/>
                </a:cubicBezTo>
                <a:cubicBezTo>
                  <a:pt x="4696884" y="1896533"/>
                  <a:pt x="4730750" y="1801283"/>
                  <a:pt x="4739217" y="1782233"/>
                </a:cubicBezTo>
                <a:cubicBezTo>
                  <a:pt x="4747684" y="1763183"/>
                  <a:pt x="4749800" y="1858433"/>
                  <a:pt x="4739217" y="1820333"/>
                </a:cubicBezTo>
                <a:cubicBezTo>
                  <a:pt x="4728634" y="1782233"/>
                  <a:pt x="4686300" y="1602316"/>
                  <a:pt x="4675717" y="1553633"/>
                </a:cubicBezTo>
                <a:cubicBezTo>
                  <a:pt x="4665134" y="1504950"/>
                  <a:pt x="4675717" y="1528233"/>
                  <a:pt x="4675717" y="1528233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248400" y="4724400"/>
            <a:ext cx="304800" cy="3048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775" y="6019800"/>
            <a:ext cx="4588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6F8D0"/>
                </a:solidFill>
                <a:latin typeface="Arial" pitchFamily="34" charset="0"/>
                <a:cs typeface="Arial" pitchFamily="34" charset="0"/>
              </a:rPr>
              <a:t>Electrons can jump from one field line to another</a:t>
            </a:r>
            <a:endParaRPr lang="en-US" sz="1200" dirty="0">
              <a:solidFill>
                <a:srgbClr val="06F8D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8656" y="3723588"/>
            <a:ext cx="1729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Original:</a:t>
            </a:r>
            <a:r>
              <a:rPr lang="en-US" sz="1100" dirty="0" smtClean="0">
                <a:solidFill>
                  <a:schemeClr val="bg1"/>
                </a:solidFill>
              </a:rPr>
              <a:t> NASA/Dana Berry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0" y="2438400"/>
            <a:ext cx="2933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g</a:t>
            </a:r>
            <a:r>
              <a:rPr lang="en-US" sz="1600" dirty="0" smtClean="0">
                <a:solidFill>
                  <a:schemeClr val="bg1"/>
                </a:solidFill>
              </a:rPr>
              <a:t>=G M/c</a:t>
            </a:r>
            <a:r>
              <a:rPr lang="en-US" sz="1600" baseline="30000" dirty="0" smtClean="0">
                <a:solidFill>
                  <a:schemeClr val="bg1"/>
                </a:solidFill>
              </a:rPr>
              <a:t>2 </a:t>
            </a:r>
            <a:r>
              <a:rPr lang="en-US" sz="1600" dirty="0" smtClean="0">
                <a:solidFill>
                  <a:schemeClr val="bg1"/>
                </a:solidFill>
              </a:rPr>
              <a:t>– characteristic BH size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8 0.0074 C 0.02014 0.01619 0.08108 0.03539 0.09011 0.05922 C 0.09914 0.08304 0.09827 0.15336 0.06007 0.14989 C 0.02188 0.14642 -0.11441 0.06778 -0.13889 0.03863 C -0.16336 0.00948 -0.11163 -0.02082 -0.08663 -0.02568 C -0.06163 -0.03054 -0.00902 0.00162 0.01129 0.00879 " pathEditMode="fixed" rAng="0" ptsTypes="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2963 C 0.02691 -0.03032 0.02448 -0.03079 0.02222 -0.03148 C 0.02083 -0.03195 0.0184 -0.03148 0.01805 -0.03333 C 0.01684 -0.03958 0.02899 -0.04259 0.02917 -0.04259 C 0.03958 -0.04954 0.05017 -0.0544 0.06111 -0.05926 C 0.06597 -0.04653 0.07274 -0.04815 0.08194 -0.04259 C 0.0875 -0.03935 0.09028 -0.03403 0.09583 -0.03148 C 0.11927 -0.03588 0.14288 -0.03079 0.16667 -0.03333 C 0.17205 -0.03565 0.17587 -0.04028 0.18055 -0.04445 C 0.18246 -0.05185 0.18351 -0.05903 0.18472 -0.06667 C 0.18403 -0.07176 0.18264 -0.0912 0.18055 -0.09445 C 0.17031 -0.10995 0.14809 -0.10671 0.13611 -0.10741 C 0.12882 -0.10972 0.12378 -0.11574 0.11667 -0.11852 C 0.11389 -0.11968 0.10833 -0.12222 0.10833 -0.12222 C 0.10885 -0.1257 0.10972 -0.13611 0.1125 -0.13889 C 0.11458 -0.14097 0.13437 -0.15532 0.13889 -0.15741 C 0.14167 -0.15671 0.14462 -0.15718 0.14722 -0.15556 C 0.14896 -0.1544 0.14983 -0.15139 0.15139 -0.15 C 0.15573 -0.14583 0.16076 -0.14282 0.16528 -0.13889 C 0.16805 -0.14005 0.17083 -0.14144 0.17361 -0.14259 C 0.175 -0.14329 0.17778 -0.14445 0.17778 -0.14445 C 0.18489 -0.1412 0.18594 -0.13426 0.19305 -0.12963 C 0.19757 -0.12176 0.20017 -0.11366 0.20417 -0.10556 C 0.20364 -0.08449 0.20521 -0.06134 0.2 -0.04074 C 0.20243 -0.02917 0.2026 -0.02477 0.20972 -0.01852 C 0.2158 -0.00625 0.22031 0.00625 0.22639 0.01852 C 0.20677 0.02384 0.18663 0.02731 0.16667 0.02963 C 0.15642 0.02893 0.14618 0.02917 0.13611 0.02778 C 0.12969 0.02685 0.12187 0.02153 0.11528 0.02037 C 0.10885 0.02106 0.10226 0.0213 0.09583 0.02222 C 0.09305 0.02268 0.08958 0.02153 0.0875 0.02407 C 0.08524 0.02662 0.08559 0.03148 0.08472 0.03518 C 0.08229 0.04468 0.08055 0.05486 0.07639 0.06296 C 0.07726 0.06968 0.07726 0.07685 0.07917 0.08333 C 0.07969 0.08542 0.08385 0.08495 0.08333 0.08704 C 0.08281 0.08935 0.07969 0.08819 0.07778 0.08889 C 0.07639 0.08935 0.07257 0.09213 0.07361 0.09074 C 0.0783 0.08449 0.09809 0.08333 0.09861 0.08333 C 0.10712 0.08148 0.11528 0.07731 0.12361 0.07407 C 0.13819 0.07477 0.16024 0.07292 0.17639 0.07593 C 0.1783 0.07708 0.18003 0.07847 0.18194 0.07963 C 0.18333 0.08032 0.18594 0.07963 0.18611 0.08148 C 0.1868 0.09028 0.18299 0.09861 0.18194 0.10741 C 0.18142 0.11597 0.18229 0.125 0.18055 0.13333 C 0.17899 0.14074 0.17413 0.1463 0.17222 0.1537 C 0.17448 0.15486 0.17795 0.15463 0.17917 0.15741 C 0.18003 0.15926 0.17795 0.16227 0.17639 0.16296 C 0.17413 0.16389 0.1717 0.1618 0.16944 0.16111 C 0.15052 0.14606 0.16736 0.15741 0.12222 0.1537 C 0.12083 0.15347 0.11944 0.15185 0.11805 0.15185 C 0.08611 0.15069 0.05417 0.15069 0.02222 0.15 C 0.01858 0.1493 0.01458 0.15023 0.01111 0.14815 C 0.00608 0.14514 0.00312 0.13773 -0.00139 0.13333 C -0.0033 0.12593 -0.00486 0.12292 -0.00972 0.11852 C -0.01337 0.10417 -0.01372 0.10671 -0.02361 0.11111 C -0.03281 0.12338 -0.0382 0.11157 -0.04722 0.10555 C -0.05278 0.09444 -0.06215 0.09838 -0.07083 0.1 C -0.07413 0.10648 -0.07413 0.11042 -0.07917 0.11481 C -0.08108 0.12222 -0.08333 0.12523 -0.08889 0.12778 C -0.0967 0.1243 -0.10417 0.12338 -0.1125 0.12222 C -0.12813 0.12268 -0.18576 0.11829 -0.21111 0.12963 C -0.22205 0.12593 -0.22326 0.12731 -0.22639 0.11481 C -0.22778 0.09699 -0.23142 0.08194 -0.23472 0.06481 C -0.23333 0.01319 -0.24254 0.0088 -0.21111 0.00185 C -0.20191 0.00486 -0.19254 0.0081 -0.18333 0.01111 C -0.18142 0.0118 -0.17778 0.01296 -0.17778 0.01296 C -0.17483 0.01898 -0.17361 0.02662 -0.16945 0.03148 C -0.16788 0.03333 -0.16563 0.03356 -0.16389 0.03518 C -0.15504 0.04375 -0.16493 0.03912 -0.15417 0.04259 C -0.1533 0.04444 -0.15208 0.04606 -0.15139 0.04815 C -0.1507 0.05 -0.15139 0.0537 -0.15 0.0537 C -0.11198 0.05486 -0.07413 0.05255 -0.03611 0.05185 C -0.02031 0.03912 -0.00347 0.04838 0.0125 0.05555 C 0.01858 0.05833 0.02361 0.06412 0.02917 0.06852 C 0.03212 0.07083 0.0375 0.07593 0.0375 0.07593 C 0.03316 0.07778 0.03125 0.07963 0.02639 0.07593 C 0.025 0.07477 0.025 0.07153 0.02361 0.07037 C 0.02066 0.06829 0.01719 0.06782 0.01389 0.06667 C 0.01163 0.06412 0.00851 0.0625 0.00694 0.05926 C 0.00052 0.04583 0.00868 0.04421 1.11111E-6 0.04815 C -0.01615 0.04213 -0.03056 0.03727 -0.04722 0.03518 C -0.05469 0.02199 -0.06493 0.02106 -0.07639 0.01852 C -0.08733 0.0088 -0.07847 -0.00625 -0.08611 -0.01852 C -0.09288 -0.0294 -0.10903 -0.03125 -0.11806 -0.03519 C -0.12448 -0.03449 -0.13125 -0.03565 -0.1375 -0.03333 C -0.14011 -0.03241 -0.1408 -0.02778 -0.14306 -0.02593 C -0.14826 -0.02153 -0.15903 -0.0206 -0.16528 -0.01852 C -0.16806 -0.01111 -0.1717 -0.00417 -0.17361 0.0037 C -0.17413 0.00555 -0.17379 0.0081 -0.175 0.00926 C -0.17743 0.01157 -0.18333 0.01296 -0.18333 0.01296 C -0.1967 0.00393 -0.18021 0.01736 -0.19167 -0.00556 C -0.19531 -0.01296 -0.20295 -0.01343 -0.20833 -0.01667 C -0.21458 -0.0206 -0.21511 -0.02199 -0.21945 -0.02778 C -0.22274 -0.0412 -0.21545 -0.06389 -0.20417 -0.06852 C -0.19965 -0.07037 -0.19028 -0.07222 -0.19028 -0.07222 C -0.17917 -0.08218 -0.17309 -0.08125 -0.15972 -0.07963 C -0.14931 -0.07616 -0.14097 -0.06829 -0.13056 -0.06482 C -0.12014 -0.05556 -0.12535 -0.05903 -0.11528 -0.0537 C -0.11302 -0.04931 -0.11042 -0.04537 -0.10833 -0.04074 C -0.10573 -0.03472 -0.10868 -0.03472 -0.10417 -0.02963 C -0.10174 -0.02662 -0.09583 -0.02222 -0.09583 -0.02222 C -0.08924 -0.02523 -0.08229 -0.03009 -0.07639 -0.03519 C -0.07326 -0.04769 -0.07795 -0.0331 -0.06806 -0.0463 C -0.06563 -0.04954 -0.06441 -0.0537 -0.0625 -0.05741 C -0.0599 -0.0625 -0.05139 -0.06852 -0.05139 -0.06852 C -0.04861 -0.07616 -0.04774 -0.08056 -0.04167 -0.08333 C -0.03941 -0.08588 -0.03715 -0.08866 -0.03472 -0.09074 C -0.03351 -0.09167 -0.03177 -0.09144 -0.03056 -0.09259 C -0.02761 -0.09537 -0.02326 -0.10394 -0.01945 -0.10556 C -0.01267 -0.10833 0.00139 -0.11111 0.00139 -0.11111 C 0.01319 -0.12685 0.03976 -0.12477 0.05417 -0.12593 C 0.0691 -0.12199 0.09358 -0.09769 0.09861 -0.07778 C 0.10052 -0.03009 0.1059 -0.03773 0.06944 -0.03519 C 0.05139 -0.03912 0.06753 -0.03287 0.05833 -0.04259 C 0.05364 -0.04769 0.04635 -0.0456 0.04028 -0.0463 C 0.03316 -0.04954 0.02552 -0.05162 0.01805 -0.0537 C 0.00087 -0.06505 -0.01424 -0.07222 -0.03333 -0.07593 C -0.03663 -0.07778 -0.03993 -0.0794 -0.04306 -0.08148 C -0.04462 -0.08241 -0.04566 -0.08426 -0.04722 -0.08519 C -0.04983 -0.08681 -0.05556 -0.08889 -0.05556 -0.08889 C -0.05695 -0.09375 -0.05764 -0.1007 -0.0625 -0.10185 C -0.07118 -0.10394 -0.08889 -0.10556 -0.08889 -0.10556 C -0.09618 -0.10301 -0.10191 -0.09954 -0.10833 -0.09445 C -0.11372 -0.0838 -0.11927 -0.07338 -0.125 -0.06296 C -0.12691 -0.0537 -0.1283 -0.04421 -0.13056 -0.03519 C -0.13038 -0.03171 -0.13386 0.01968 -0.12361 0.03333 C -0.12101 0.0368 -0.11701 0.03796 -0.11389 0.04074 C -0.11076 0.01944 -0.11615 0.03866 -0.125 0.04259 C -0.13056 0.04884 -0.13559 0.05579 -0.14167 0.06111 C -0.14427 0.0669 -0.14757 0.07199 -0.15 0.07778 C -0.1507 0.0794 -0.15035 0.08194 -0.15139 0.08333 C -0.15243 0.08472 -0.15417 0.08449 -0.15556 0.08518 C -0.15156 0.10116 -0.14861 0.10069 -0.14167 0.11296 C -0.13785 0.12801 -0.1316 0.14051 -0.125 0.1537 C -0.12396 0.15579 -0.12136 0.15486 -0.11945 0.15555 C -0.11493 0.15393 -0.11129 0.15324 -0.10695 0.15 C -0.10486 0.14838 -0.09983 0.14236 -0.09722 0.14074 C -0.09462 0.13912 -0.08889 0.13704 -0.08889 0.13704 C -0.08976 0.11481 -0.08646 0.09143 -0.09167 0.07037 C -0.09445 0.05926 -0.09636 0.04583 -0.1 0.03518 C -0.10399 0.02338 -0.10799 0.01227 -0.11111 1.85185E-6 C -0.10816 -0.0162 -0.09948 -0.02801 -0.0875 -0.03333 C -0.10156 -0.04792 -0.09497 -0.04792 -0.10556 -0.04445 C -0.10695 -0.03333 -0.10851 -0.02917 -0.10695 -0.01852 C -0.1007 -0.0206 -0.09757 -0.01921 -0.09167 -0.01667 C -0.10139 -0.01597 -0.11146 -0.01852 -0.12083 -0.01482 C -0.12743 -0.01227 -0.11406 -0.00695 -0.11111 -0.00556 C -0.09514 0.01227 -0.10608 0.00185 -0.075 0.01852 C -0.06945 0.02153 -0.06511 0.02778 -0.05972 0.03148 C -0.05347 0.03588 -0.04688 0.03935 -0.04028 0.04259 C -0.01372 0.05579 0.01267 0.06875 0.03889 0.08333 C 0.0493 0.08912 0.05781 0.09236 0.06667 0.10185 C 0.05937 0.13125 0.04913 0.13264 0.03194 0.15 C 0.03246 0.15255 0.03212 0.15532 0.03333 0.15741 C 0.0342 0.15903 0.03628 0.1581 0.0375 0.15926 C 0.04167 0.16296 0.04219 0.16643 0.04444 0.17222 C 0.04653 0.18588 0.05174 0.19468 0.05694 0.20741 C 0.05746 0.21227 0.05903 0.21736 0.05833 0.22222 C 0.05746 0.22824 0.04583 0.22963 0.04583 0.22963 C 0.04392 0.22847 0.04201 0.22731 0.04028 0.22593 C 0.0375 0.22361 0.03194 0.21852 0.03194 0.21852 C 0.03819 0.20185 0.03576 0.19352 0.02639 0.17778 C 0.02396 0.17361 0.01597 0.16227 0.01805 0.16667 C 0.02517 0.18241 0.03628 0.18657 0.04861 0.19444 C 0.10052 0.22731 0.14028 0.22616 0.19861 0.22778 C 0.20746 0.23171 0.20017 0.21944 0.19861 0.21296 C 0.19392 0.19213 0.19496 0.20046 0.17917 0.17407 C 0.17778 0.16366 0.17812 0.15231 0.175 0.14259 C 0.16979 0.12569 0.15087 0.11736 0.14028 0.10926 C 0.12257 0.09583 0.11476 0.0831 0.09444 0.07963 C 0.08212 0.09051 0.09444 0.08194 0.0875 0.04815 C 0.08611 0.04143 0.06962 0.03657 0.06528 0.03518 C 0.06163 0.03403 0.05417 0.03148 0.05417 0.03148 C 0.02257 0.03403 0.01493 0.03241 -0.00972 0.03889 C -0.01754 0.04097 -0.02413 0.04606 -0.03195 0.04815 C -0.03281 0.0456 -0.03524 0.04329 -0.03472 0.04074 C -0.03403 0.03773 -0.03108 0.03704 -0.02917 0.03518 C -0.025 0.03125 -0.02136 0.02616 -0.01667 0.02407 C -0.01389 0.02292 -0.00833 0.02037 -0.00833 0.02037 C -0.00521 0.01389 -0.00261 0.00694 1.11111E-6 1.85185E-6 " pathEditMode="relative" ptsTypes="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  <p:bldP spid="34" grpId="0" animBg="1"/>
      <p:bldP spid="35" grpId="0" animBg="1"/>
      <p:bldP spid="35" grpId="1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uadra_movie2x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62000" y="762000"/>
            <a:ext cx="4876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Feeding by stellar winds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762000"/>
            <a:ext cx="16764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Cuadra</a:t>
            </a:r>
            <a:r>
              <a:rPr lang="en-US" sz="1400" dirty="0" smtClean="0">
                <a:solidFill>
                  <a:schemeClr val="bg1"/>
                </a:solidFill>
              </a:rPr>
              <a:t> et al 2005+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5" name="Group 19"/>
          <p:cNvGrpSpPr/>
          <p:nvPr/>
        </p:nvGrpSpPr>
        <p:grpSpPr>
          <a:xfrm>
            <a:off x="5727296" y="2921000"/>
            <a:ext cx="3588707" cy="3167797"/>
            <a:chOff x="647700" y="4921250"/>
            <a:chExt cx="3588707" cy="3167797"/>
          </a:xfrm>
        </p:grpSpPr>
        <p:sp>
          <p:nvSpPr>
            <p:cNvPr id="21" name="Down Arrow 20"/>
            <p:cNvSpPr/>
            <p:nvPr/>
          </p:nvSpPr>
          <p:spPr>
            <a:xfrm>
              <a:off x="2121305" y="5543550"/>
              <a:ext cx="389168" cy="278745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647700" y="4921250"/>
              <a:ext cx="3486339" cy="646331"/>
              <a:chOff x="4914900" y="787332"/>
              <a:chExt cx="3486339" cy="646550"/>
            </a:xfrm>
          </p:grpSpPr>
          <p:sp>
            <p:nvSpPr>
              <p:cNvPr id="26" name="TextBox 8"/>
              <p:cNvSpPr txBox="1">
                <a:spLocks noChangeArrowheads="1"/>
              </p:cNvSpPr>
              <p:nvPr/>
            </p:nvSpPr>
            <p:spPr bwMode="auto">
              <a:xfrm>
                <a:off x="4914900" y="787332"/>
                <a:ext cx="3486339" cy="6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Stars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emit </a:t>
                </a:r>
                <a:r>
                  <a:rPr lang="en-US" dirty="0">
                    <a:solidFill>
                      <a:schemeClr val="bg1"/>
                    </a:solidFill>
                  </a:rPr>
                  <a:t>wind at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300 – 1200km/s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ejection rate </a:t>
                </a:r>
              </a:p>
            </p:txBody>
          </p:sp>
          <p:graphicFrame>
            <p:nvGraphicFramePr>
              <p:cNvPr id="27" name="Object 3"/>
              <p:cNvGraphicFramePr>
                <a:graphicFrameLocks noChangeAspect="1"/>
              </p:cNvGraphicFramePr>
              <p:nvPr/>
            </p:nvGraphicFramePr>
            <p:xfrm>
              <a:off x="6580492" y="1046299"/>
              <a:ext cx="1593153" cy="3477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908" name="Equation" r:id="rId6" imgW="1104840" imgH="241200" progId="Equation.3">
                      <p:embed/>
                    </p:oleObj>
                  </mc:Choice>
                  <mc:Fallback>
                    <p:oleObj name="Equation" r:id="rId6" imgW="1104840" imgH="2412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lum bright="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80492" y="1046299"/>
                            <a:ext cx="1593153" cy="34776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775104" y="5789468"/>
              <a:ext cx="31343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Winds collide, heat the gas,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</a:t>
              </a:r>
              <a:r>
                <a:rPr lang="en-US" dirty="0" smtClean="0">
                  <a:solidFill>
                    <a:schemeClr val="bg1"/>
                  </a:solidFill>
                </a:rPr>
                <a:t>rovide  </a:t>
              </a:r>
              <a:r>
                <a:rPr lang="en-US" dirty="0">
                  <a:solidFill>
                    <a:schemeClr val="bg1"/>
                  </a:solidFill>
                </a:rPr>
                <a:t>seed magnetic field</a:t>
              </a: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125427" y="6470650"/>
              <a:ext cx="402277" cy="2667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711604" y="7258050"/>
              <a:ext cx="352480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6F8D0"/>
                  </a:solidFill>
                </a:rPr>
                <a:t>Most of gas flows out, </a:t>
              </a:r>
              <a:endParaRPr lang="en-US" sz="2400" dirty="0" smtClean="0">
                <a:solidFill>
                  <a:srgbClr val="06F8D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06F8D0"/>
                  </a:solidFill>
                </a:rPr>
                <a:t>some  accretes</a:t>
              </a:r>
              <a:endParaRPr lang="en-US" sz="2400" dirty="0">
                <a:solidFill>
                  <a:srgbClr val="06F8D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28700" y="6235700"/>
            <a:ext cx="4326576" cy="369332"/>
            <a:chOff x="147452" y="6458980"/>
            <a:chExt cx="4326576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147452" y="6458980"/>
              <a:ext cx="2263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Typical for local AGNs:</a:t>
              </a:r>
              <a:endParaRPr 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439" y="6492826"/>
              <a:ext cx="2134589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 Kauffman, Heckman, 2009</a:t>
              </a: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6400800" y="2387600"/>
            <a:ext cx="1566863" cy="369888"/>
            <a:chOff x="2200275" y="2675731"/>
            <a:chExt cx="1566863" cy="369888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2200275" y="2726531"/>
              <a:ext cx="381000" cy="304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0"/>
            <p:cNvSpPr txBox="1">
              <a:spLocks noChangeArrowheads="1"/>
            </p:cNvSpPr>
            <p:nvPr/>
          </p:nvSpPr>
          <p:spPr bwMode="auto">
            <a:xfrm>
              <a:off x="2971800" y="2675731"/>
              <a:ext cx="795338" cy="36988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Sgr</a:t>
              </a:r>
              <a:r>
                <a:rPr lang="en-US" dirty="0">
                  <a:solidFill>
                    <a:schemeClr val="bg1"/>
                  </a:solidFill>
                </a:rPr>
                <a:t> A*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723900" y="5981700"/>
            <a:ext cx="4876800" cy="1588"/>
          </a:xfrm>
          <a:prstGeom prst="straightConnector1">
            <a:avLst/>
          </a:prstGeom>
          <a:ln w="15875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52700" y="56134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solidFill>
                  <a:schemeClr val="bg1"/>
                </a:solidFill>
              </a:rPr>
              <a:t>10’’=0.4pc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42165" y="4800600"/>
            <a:ext cx="3200235" cy="40011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75FF"/>
                </a:solidFill>
              </a:rPr>
              <a:t>Gas is there. Does it accrete?</a:t>
            </a:r>
            <a:endParaRPr lang="en-US" sz="2000" dirty="0">
              <a:solidFill>
                <a:srgbClr val="FF75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0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Model w/ conduction &amp; stellar winds (1D)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71600" y="685800"/>
            <a:ext cx="5878532" cy="1200329"/>
            <a:chOff x="1371600" y="685800"/>
            <a:chExt cx="5878532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685800"/>
              <a:ext cx="58785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</a:rPr>
                <a:t>Solve 1D conservation equations modified by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</a:rPr>
                <a:t> conduction w/ heat flux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</a:rPr>
                <a:t> matter/energy input from stellar winds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800600" y="1066800"/>
            <a:ext cx="10001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662" name="Equation" r:id="rId4" imgW="533160" imgH="228600" progId="Equation.3">
                    <p:embed/>
                  </p:oleObj>
                </mc:Choice>
                <mc:Fallback>
                  <p:oleObj name="Equation" r:id="rId4" imgW="53316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1066800"/>
                          <a:ext cx="10001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1219200" y="1905000"/>
            <a:ext cx="6705600" cy="4322064"/>
            <a:chOff x="1143000" y="2362200"/>
            <a:chExt cx="6705600" cy="4322064"/>
          </a:xfrm>
        </p:grpSpPr>
        <p:grpSp>
          <p:nvGrpSpPr>
            <p:cNvPr id="7" name="Group 21"/>
            <p:cNvGrpSpPr/>
            <p:nvPr/>
          </p:nvGrpSpPr>
          <p:grpSpPr>
            <a:xfrm>
              <a:off x="1143000" y="2514600"/>
              <a:ext cx="6705600" cy="4169664"/>
              <a:chOff x="1524000" y="1219200"/>
              <a:chExt cx="6705600" cy="4169664"/>
            </a:xfrm>
          </p:grpSpPr>
          <p:grpSp>
            <p:nvGrpSpPr>
              <p:cNvPr id="9" name="Group 20"/>
              <p:cNvGrpSpPr/>
              <p:nvPr/>
            </p:nvGrpSpPr>
            <p:grpSpPr>
              <a:xfrm>
                <a:off x="1524000" y="1219200"/>
                <a:ext cx="6705600" cy="4169664"/>
                <a:chOff x="1676400" y="1371600"/>
                <a:chExt cx="6705600" cy="4169664"/>
              </a:xfrm>
            </p:grpSpPr>
            <p:grpSp>
              <p:nvGrpSpPr>
                <p:cNvPr id="13" name="Group 8"/>
                <p:cNvGrpSpPr/>
                <p:nvPr/>
              </p:nvGrpSpPr>
              <p:grpSpPr>
                <a:xfrm>
                  <a:off x="1676400" y="1371600"/>
                  <a:ext cx="5486400" cy="4169664"/>
                  <a:chOff x="1524000" y="1371600"/>
                  <a:chExt cx="5486400" cy="4169664"/>
                </a:xfrm>
              </p:grpSpPr>
              <p:pic>
                <p:nvPicPr>
                  <p:cNvPr id="1556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524000" y="1371600"/>
                    <a:ext cx="5486400" cy="41696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aphicFrame>
                <p:nvGraphicFramePr>
                  <p:cNvPr id="8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2149475" y="2401888"/>
                  <a:ext cx="1144588" cy="4603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98663" name="Equation" r:id="rId7" imgW="596880" imgH="241200" progId="Equation.3">
                          <p:embed/>
                        </p:oleObj>
                      </mc:Choice>
                      <mc:Fallback>
                        <p:oleObj name="Equation" r:id="rId7" imgW="596880" imgH="24120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49475" y="2401888"/>
                                <a:ext cx="1144588" cy="4603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7053943" y="1371600"/>
                  <a:ext cx="1328057" cy="4168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Down Arrow 15"/>
                <p:cNvSpPr/>
                <p:nvPr/>
              </p:nvSpPr>
              <p:spPr>
                <a:xfrm rot="16200000">
                  <a:off x="7254240" y="2514600"/>
                  <a:ext cx="228600" cy="1143000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Down Arrow 16"/>
                <p:cNvSpPr/>
                <p:nvPr/>
              </p:nvSpPr>
              <p:spPr>
                <a:xfrm rot="5400000">
                  <a:off x="5588000" y="2514600"/>
                  <a:ext cx="228600" cy="1143000"/>
                </a:xfrm>
                <a:prstGeom prst="downArrow">
                  <a:avLst/>
                </a:prstGeom>
                <a:solidFill>
                  <a:srgbClr val="05F9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58000" y="2565400"/>
                  <a:ext cx="9451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Outflow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308600" y="2540000"/>
                  <a:ext cx="7723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Inflow</a:t>
                  </a:r>
                  <a:endParaRPr lang="en-US" dirty="0"/>
                </a:p>
              </p:txBody>
            </p:sp>
            <p:sp>
              <p:nvSpPr>
                <p:cNvPr id="29" name="Down Arrow 28"/>
                <p:cNvSpPr/>
                <p:nvPr/>
              </p:nvSpPr>
              <p:spPr>
                <a:xfrm rot="16200000">
                  <a:off x="4191000" y="3886200"/>
                  <a:ext cx="228600" cy="1143000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710234" y="3938834"/>
                  <a:ext cx="12357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Heat flux Q</a:t>
                  </a:r>
                  <a:endParaRPr lang="en-US" dirty="0"/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 rot="5400000">
                <a:off x="5105400" y="3200400"/>
                <a:ext cx="2590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16200000" flipH="1">
              <a:off x="2171700" y="2552700"/>
              <a:ext cx="2667000" cy="2286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891092">
              <a:off x="3143698" y="3230122"/>
              <a:ext cx="640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ADAF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486400" y="6324600"/>
            <a:ext cx="24384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Shcherbakov &amp; Baganoff 2010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5060" y="6274323"/>
            <a:ext cx="328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=G M/c</a:t>
            </a:r>
            <a:r>
              <a:rPr lang="en-US" baseline="30000" dirty="0" smtClean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– characteristic BH size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5602" y="5831264"/>
            <a:ext cx="2559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g</a:t>
            </a:r>
            <a:r>
              <a:rPr lang="en-US" dirty="0" smtClean="0"/>
              <a:t>, distance from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64" y="3715512"/>
            <a:ext cx="50892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40000" y="3852674"/>
            <a:ext cx="265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blue </a:t>
            </a:r>
            <a:r>
              <a:rPr lang="en-US" sz="1600" dirty="0" smtClean="0">
                <a:solidFill>
                  <a:srgbClr val="0070C0"/>
                </a:solidFill>
              </a:rPr>
              <a:t>– quiescent observations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09" y="774866"/>
            <a:ext cx="3657600" cy="288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Fitting X-rays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762002"/>
            <a:ext cx="3200400" cy="33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84600" y="825500"/>
            <a:ext cx="145076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Muno</a:t>
            </a:r>
            <a:r>
              <a:rPr lang="en-US" sz="1400" dirty="0" smtClean="0">
                <a:solidFill>
                  <a:schemeClr val="bg1"/>
                </a:solidFill>
              </a:rPr>
              <a:t> et al. 2008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6200000">
            <a:off x="4385829" y="1786371"/>
            <a:ext cx="457200" cy="69445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155717">
            <a:off x="5265654" y="3497077"/>
            <a:ext cx="457200" cy="694459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19400" y="7543800"/>
            <a:ext cx="2149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CC33"/>
                </a:solidFill>
              </a:rPr>
              <a:t> green – point source = PSF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4495801"/>
            <a:ext cx="24384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Shcherbakov &amp; Baganoff 2010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2102" y="5400675"/>
            <a:ext cx="3590925" cy="707886"/>
          </a:xfrm>
          <a:prstGeom prst="rect">
            <a:avLst/>
          </a:prstGeom>
          <a:noFill/>
          <a:ln w="158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FFCC"/>
                </a:solidFill>
              </a:rPr>
              <a:t>Reproduce </a:t>
            </a:r>
          </a:p>
          <a:p>
            <a:pPr algn="ctr"/>
            <a:r>
              <a:rPr lang="en-US" sz="2000" dirty="0" smtClean="0">
                <a:solidFill>
                  <a:srgbClr val="66FFCC"/>
                </a:solidFill>
              </a:rPr>
              <a:t>surface brightness profile</a:t>
            </a:r>
            <a:endParaRPr lang="en-US" sz="2000" dirty="0">
              <a:solidFill>
                <a:srgbClr val="66FF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4152900"/>
            <a:ext cx="330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X-rays from hot gas/no point sources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5544" y="863634"/>
            <a:ext cx="236039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66FFCC"/>
                </a:solidFill>
              </a:rPr>
              <a:t>Chandra</a:t>
            </a:r>
            <a:r>
              <a:rPr lang="en-US" dirty="0" smtClean="0">
                <a:solidFill>
                  <a:srgbClr val="66FFCC"/>
                </a:solidFill>
              </a:rPr>
              <a:t> view of </a:t>
            </a:r>
            <a:r>
              <a:rPr lang="en-US" dirty="0" err="1" smtClean="0">
                <a:solidFill>
                  <a:srgbClr val="66FFCC"/>
                </a:solidFill>
              </a:rPr>
              <a:t>Sgr</a:t>
            </a:r>
            <a:r>
              <a:rPr lang="en-US" dirty="0" smtClean="0">
                <a:solidFill>
                  <a:srgbClr val="66FFCC"/>
                </a:solidFill>
              </a:rPr>
              <a:t> A*</a:t>
            </a:r>
            <a:endParaRPr lang="en-US" dirty="0">
              <a:solidFill>
                <a:srgbClr val="66FFCC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37360" y="1752600"/>
            <a:ext cx="685800" cy="6934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390900" y="4470400"/>
          <a:ext cx="1505331" cy="3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99" name="Equation" r:id="rId7" imgW="939600" imgH="228600" progId="Equation.3">
                  <p:embed/>
                </p:oleObj>
              </mc:Choice>
              <mc:Fallback>
                <p:oleObj name="Equation" r:id="rId7" imgW="93960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470400"/>
                        <a:ext cx="1505331" cy="3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85800" y="4191000"/>
            <a:ext cx="1320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63800" y="4089400"/>
            <a:ext cx="2746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>
                <a:solidFill>
                  <a:srgbClr val="FF0000"/>
                </a:solidFill>
              </a:rPr>
              <a:t> – model convolved w/ PSF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 rot="2388334">
            <a:off x="1571876" y="4900225"/>
            <a:ext cx="221470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47800" y="5638800"/>
            <a:ext cx="221470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3700" y="127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 of Part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00" y="1181100"/>
            <a:ext cx="730167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Most AGNs are in extremely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underluminous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state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New models/effects are needed to explain them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66FFCC"/>
                </a:solidFill>
              </a:rPr>
              <a:t>Conduction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is a promising candidate – works for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Sgr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A*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“More self-consistent” models – future work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Application to other low-luminosity AGNs (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20)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886200"/>
            <a:ext cx="2718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66FFCC"/>
                </a:solidFill>
              </a:rPr>
              <a:t>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16741</TotalTime>
  <Words>1913</Words>
  <Application>Microsoft Office PowerPoint</Application>
  <PresentationFormat>On-screen Show (4:3)</PresentationFormat>
  <Paragraphs>431</Paragraphs>
  <Slides>27</Slides>
  <Notes>24</Notes>
  <HiddenSlides>1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Sgr A*: a window  into low-luminosity AGNs</vt:lpstr>
      <vt:lpstr>Typical AGN is not active</vt:lpstr>
      <vt:lpstr>Galactic Center Black Hole Sgr A*</vt:lpstr>
      <vt:lpstr>Physics vs accretion rate</vt:lpstr>
      <vt:lpstr>How does conduction work?</vt:lpstr>
      <vt:lpstr>Feeding by stellar winds</vt:lpstr>
      <vt:lpstr>Model w/ conduction &amp; stellar winds (1D)</vt:lpstr>
      <vt:lpstr>Fitting X-rays</vt:lpstr>
      <vt:lpstr>PowerPoint Presentation</vt:lpstr>
      <vt:lpstr>Part 2.  Modeling LLAGN inner flow –  BH spin</vt:lpstr>
      <vt:lpstr>Techniques to Find BH spin</vt:lpstr>
      <vt:lpstr>Radiation from inefficient BH accretion</vt:lpstr>
      <vt:lpstr>How to extract a* (spin value)</vt:lpstr>
      <vt:lpstr>Mean radio/sub-mm spectrum (Sgr A*)</vt:lpstr>
      <vt:lpstr>Dynamical model</vt:lpstr>
      <vt:lpstr>PowerPoint Presentation</vt:lpstr>
      <vt:lpstr>GR polarized radiative transfer</vt:lpstr>
      <vt:lpstr>Polarization =&gt; 4x information</vt:lpstr>
      <vt:lpstr>Statistical analysis</vt:lpstr>
      <vt:lpstr>Which spin is better?</vt:lpstr>
      <vt:lpstr>Best fits to observations</vt:lpstr>
      <vt:lpstr>Imaging BH horizon</vt:lpstr>
      <vt:lpstr>Comparison with previous estimates</vt:lpstr>
      <vt:lpstr>LLAGNs: other objects/new techniques</vt:lpstr>
      <vt:lpstr>Jets: other objects/new techniques</vt:lpstr>
      <vt:lpstr>Movies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</cp:lastModifiedBy>
  <cp:revision>2853</cp:revision>
  <dcterms:created xsi:type="dcterms:W3CDTF">2010-04-05T19:42:39Z</dcterms:created>
  <dcterms:modified xsi:type="dcterms:W3CDTF">2011-10-07T20:45:29Z</dcterms:modified>
</cp:coreProperties>
</file>